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705" r:id="rId2"/>
  </p:sldMasterIdLst>
  <p:notesMasterIdLst>
    <p:notesMasterId r:id="rId13"/>
  </p:notesMasterIdLst>
  <p:sldIdLst>
    <p:sldId id="256" r:id="rId3"/>
    <p:sldId id="269" r:id="rId4"/>
    <p:sldId id="272" r:id="rId5"/>
    <p:sldId id="257" r:id="rId6"/>
    <p:sldId id="262" r:id="rId7"/>
    <p:sldId id="271" r:id="rId8"/>
    <p:sldId id="260" r:id="rId9"/>
    <p:sldId id="263" r:id="rId10"/>
    <p:sldId id="270" r:id="rId11"/>
    <p:sldId id="261" r:id="rId1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55"/>
    <a:srgbClr val="004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5332" autoAdjust="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8;&#1083;&#1100;&#1103;\!-2023\&#1041;&#1086;&#1088;&#1086;&#1076;&#1080;&#1085;&#1072;\&#1087;&#1088;&#1077;&#1079;&#1077;&#1085;&#1090;&#1072;&#1094;&#1080;&#1103;\2022_10_&#1055;&#1088;&#1086;&#1075;&#1085;&#1086;&#1079;%20&#1085;&#1072;%20202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baseline="0" dirty="0" smtClean="0">
                <a:solidFill>
                  <a:srgbClr val="004155"/>
                </a:solidFill>
                <a:effectLst/>
              </a:rPr>
              <a:t>Прирост ВВП в сопоставимых ценах</a:t>
            </a:r>
            <a:r>
              <a:rPr lang="en-US" sz="1200" b="1" i="0" baseline="0" dirty="0" smtClean="0">
                <a:solidFill>
                  <a:srgbClr val="004155"/>
                </a:solidFill>
                <a:effectLst/>
              </a:rPr>
              <a:t>*</a:t>
            </a:r>
            <a:endParaRPr lang="ru-RU" sz="1200" dirty="0">
              <a:solidFill>
                <a:srgbClr val="004155"/>
              </a:solidFill>
              <a:effectLst/>
            </a:endParaRPr>
          </a:p>
        </c:rich>
      </c:tx>
      <c:layout>
        <c:manualLayout>
          <c:xMode val="edge"/>
          <c:yMode val="edge"/>
          <c:x val="0.16811422385142472"/>
          <c:y val="3.40929224524712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'Прирост ВВП'!$D$8643:$D$8647</c:f>
              <c:strCache>
                <c:ptCount val="5"/>
                <c:pt idx="0">
                  <c:v>Туркменистан</c:v>
                </c:pt>
                <c:pt idx="1">
                  <c:v>Казахстан</c:v>
                </c:pt>
                <c:pt idx="2">
                  <c:v>Иран</c:v>
                </c:pt>
                <c:pt idx="3">
                  <c:v>Китай</c:v>
                </c:pt>
                <c:pt idx="4">
                  <c:v>Узбекистан</c:v>
                </c:pt>
              </c:strCache>
            </c:strRef>
          </c:cat>
          <c:val>
            <c:numRef>
              <c:f>'Прирост ВВП'!$E$8643:$E$8647</c:f>
              <c:numCache>
                <c:formatCode>General</c:formatCode>
                <c:ptCount val="5"/>
                <c:pt idx="0">
                  <c:v>1.1719999999999999</c:v>
                </c:pt>
                <c:pt idx="1">
                  <c:v>2.5070000000000001</c:v>
                </c:pt>
                <c:pt idx="2">
                  <c:v>3.0190000000000001</c:v>
                </c:pt>
                <c:pt idx="3">
                  <c:v>3.2050000000000001</c:v>
                </c:pt>
                <c:pt idx="4">
                  <c:v>5.2030000000000003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27-4FAC-9B29-760B1769A1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771248"/>
        <c:axId val="178512336"/>
      </c:barChart>
      <c:catAx>
        <c:axId val="7977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512336"/>
        <c:crosses val="autoZero"/>
        <c:auto val="1"/>
        <c:lblAlgn val="ctr"/>
        <c:lblOffset val="100"/>
        <c:noMultiLvlLbl val="0"/>
      </c:catAx>
      <c:valAx>
        <c:axId val="178512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977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BB-481D-967E-BACF3AE9B58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BB-481D-967E-BACF3AE9B58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BB-481D-967E-BACF3AE9B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2"/>
        <c:holeSize val="43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94D11-09B8-4239-8983-49A87861D5DF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C59BF-03ED-4C3A-A44B-55E157FCC6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FEC27-CDCE-47B8-B389-DF7524FCE0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0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0195A-48F2-433F-B2BD-C3E7998C920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82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677DE-B199-4C86-AED3-A0033B19F9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89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677DE-B199-4C86-AED3-A0033B19F9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4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2"/>
          <p:cNvSpPr>
            <a:spLocks noGrp="1"/>
          </p:cNvSpPr>
          <p:nvPr>
            <p:ph type="ctrTitle" hasCustomPrompt="1"/>
          </p:nvPr>
        </p:nvSpPr>
        <p:spPr>
          <a:xfrm>
            <a:off x="1014299" y="5415664"/>
            <a:ext cx="72381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  <a:endParaRPr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40558" y="6470889"/>
            <a:ext cx="2458946" cy="2245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 Имя Отчество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865376" y="6464264"/>
            <a:ext cx="4387084" cy="23115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77766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4"/>
          <p:cNvSpPr txBox="1"/>
          <p:nvPr/>
        </p:nvSpPr>
        <p:spPr>
          <a:xfrm>
            <a:off x="266871" y="2902689"/>
            <a:ext cx="11652227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0000" b="1" spc="35" dirty="0">
                <a:pattFill prst="ltUpDiag">
                  <a:fgClr>
                    <a:schemeClr val="tx2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Verdana"/>
                <a:cs typeface="Verdana"/>
              </a:rPr>
              <a:t>ПРИЛОЖЕНИЕ</a:t>
            </a:r>
            <a:endParaRPr lang="ru-RU" sz="10000" dirty="0">
              <a:pattFill prst="ltUpDiag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Verdana"/>
              <a:cs typeface="Verdana"/>
            </a:endParaRP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5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 userDrawn="1"/>
        </p:nvSpPr>
        <p:spPr>
          <a:xfrm>
            <a:off x="3160346" y="1978242"/>
            <a:ext cx="5871306" cy="153670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>
            <a:lvl1pPr marL="0">
              <a:defRPr sz="5500" b="1" i="0">
                <a:solidFill>
                  <a:srgbClr val="231F20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5875" marR="5080" lvl="0" indent="993140" defTabSz="914400" eaLnBrk="1" fontAlgn="auto" latinLnBrk="0" hangingPunct="1">
              <a:lnSpc>
                <a:spcPts val="5300"/>
              </a:lnSpc>
              <a:spcBef>
                <a:spcPts val="1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</a:rPr>
              <a:t>СПАСИБО  ЗА</a:t>
            </a:r>
            <a:r>
              <a:rPr kumimoji="0" lang="ru-RU" sz="5500" b="1" i="0" u="none" strike="noStrike" kern="0" cap="none" spc="-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ru-RU" sz="5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</a:rPr>
              <a:t>ВНИМАНИЕ</a:t>
            </a:r>
          </a:p>
        </p:txBody>
      </p:sp>
      <p:sp>
        <p:nvSpPr>
          <p:cNvPr id="9" name="object 3"/>
          <p:cNvSpPr txBox="1"/>
          <p:nvPr userDrawn="1"/>
        </p:nvSpPr>
        <p:spPr>
          <a:xfrm>
            <a:off x="1069109" y="5200714"/>
            <a:ext cx="582295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9915">
              <a:lnSpc>
                <a:spcPct val="113100"/>
              </a:lnSpc>
              <a:spcBef>
                <a:spcPts val="100"/>
              </a:spcBef>
            </a:pPr>
            <a:r>
              <a:rPr sz="1400" dirty="0">
                <a:solidFill>
                  <a:srgbClr val="003356"/>
                </a:solidFill>
                <a:cs typeface="Verdana"/>
              </a:rPr>
              <a:t>107078,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г. </a:t>
            </a:r>
            <a:r>
              <a:rPr sz="1400" dirty="0">
                <a:solidFill>
                  <a:srgbClr val="003356"/>
                </a:solidFill>
                <a:cs typeface="Verdana"/>
              </a:rPr>
              <a:t>Москва, ул. Маши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Порываевой, </a:t>
            </a:r>
            <a:r>
              <a:rPr sz="1400" dirty="0">
                <a:solidFill>
                  <a:srgbClr val="003356"/>
                </a:solidFill>
                <a:cs typeface="Verdana"/>
              </a:rPr>
              <a:t>д. 34,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блок </a:t>
            </a:r>
            <a:r>
              <a:rPr sz="1400" dirty="0">
                <a:solidFill>
                  <a:srgbClr val="003356"/>
                </a:solidFill>
                <a:cs typeface="Verdana"/>
              </a:rPr>
              <a:t>1 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Тел. +7 (495) </a:t>
            </a:r>
            <a:r>
              <a:rPr sz="1400" dirty="0">
                <a:solidFill>
                  <a:srgbClr val="003356"/>
                </a:solidFill>
                <a:cs typeface="Verdana"/>
              </a:rPr>
              <a:t>988 68 68</a:t>
            </a:r>
            <a:endParaRPr sz="1400" dirty="0">
              <a:solidFill>
                <a:prstClr val="black"/>
              </a:solidFill>
              <a:cs typeface="Verdana"/>
            </a:endParaRPr>
          </a:p>
          <a:p>
            <a:pPr marL="12700">
              <a:spcBef>
                <a:spcPts val="219"/>
              </a:spcBef>
            </a:pPr>
            <a:r>
              <a:rPr sz="1400" dirty="0">
                <a:solidFill>
                  <a:srgbClr val="003356"/>
                </a:solidFill>
                <a:cs typeface="Verdana"/>
              </a:rPr>
              <a:t>Факс 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+7 (495) </a:t>
            </a:r>
            <a:r>
              <a:rPr sz="1400" dirty="0">
                <a:solidFill>
                  <a:srgbClr val="003356"/>
                </a:solidFill>
                <a:cs typeface="Verdana"/>
              </a:rPr>
              <a:t>748 32</a:t>
            </a:r>
            <a:r>
              <a:rPr sz="1400" spc="-5" dirty="0">
                <a:solidFill>
                  <a:srgbClr val="003356"/>
                </a:solidFill>
                <a:cs typeface="Verdana"/>
              </a:rPr>
              <a:t> </a:t>
            </a:r>
            <a:r>
              <a:rPr sz="1400" dirty="0">
                <a:solidFill>
                  <a:srgbClr val="003356"/>
                </a:solidFill>
                <a:cs typeface="Verdana"/>
              </a:rPr>
              <a:t>32</a:t>
            </a:r>
            <a:endParaRPr sz="1400" dirty="0">
              <a:solidFill>
                <a:prstClr val="black"/>
              </a:solidFill>
              <a:cs typeface="Verdana"/>
            </a:endParaRPr>
          </a:p>
          <a:p>
            <a:pPr marL="12700">
              <a:spcBef>
                <a:spcPts val="610"/>
              </a:spcBef>
            </a:pPr>
            <a:r>
              <a:rPr sz="3300" b="1" baseline="-7575" dirty="0">
                <a:solidFill>
                  <a:schemeClr val="bg1"/>
                </a:solidFill>
                <a:cs typeface="Verdana"/>
              </a:rPr>
              <a:t>8 800 775 01 00 </a:t>
            </a:r>
            <a:r>
              <a:rPr sz="1500" dirty="0">
                <a:solidFill>
                  <a:schemeClr val="bg1"/>
                </a:solidFill>
                <a:cs typeface="Verdana"/>
              </a:rPr>
              <a:t>| </a:t>
            </a:r>
            <a:r>
              <a:rPr sz="1500" spc="-10" dirty="0">
                <a:solidFill>
                  <a:schemeClr val="bg1"/>
                </a:solidFill>
                <a:cs typeface="Verdana"/>
              </a:rPr>
              <a:t>www.rzdlog.ru </a:t>
            </a:r>
            <a:r>
              <a:rPr sz="1500" dirty="0">
                <a:solidFill>
                  <a:schemeClr val="bg1"/>
                </a:solidFill>
                <a:cs typeface="Verdana"/>
              </a:rPr>
              <a:t>|</a:t>
            </a:r>
            <a:r>
              <a:rPr sz="1500" spc="-229" dirty="0">
                <a:solidFill>
                  <a:schemeClr val="bg1"/>
                </a:solidFill>
                <a:cs typeface="Verdana"/>
              </a:rPr>
              <a:t> </a:t>
            </a:r>
            <a:r>
              <a:rPr sz="1500" spc="-10" dirty="0">
                <a:solidFill>
                  <a:schemeClr val="bg1"/>
                </a:solidFill>
                <a:cs typeface="Verdana"/>
              </a:rPr>
              <a:t>info@rzdlog.ru</a:t>
            </a:r>
            <a:endParaRPr sz="1500" dirty="0">
              <a:solidFill>
                <a:schemeClr val="bg1"/>
              </a:solidFill>
              <a:cs typeface="Verdana"/>
            </a:endParaRPr>
          </a:p>
          <a:p>
            <a:pPr marL="12700">
              <a:spcBef>
                <a:spcPts val="675"/>
              </a:spcBef>
            </a:pPr>
            <a:r>
              <a:rPr sz="1000" spc="-5" dirty="0">
                <a:solidFill>
                  <a:srgbClr val="003F53"/>
                </a:solidFill>
                <a:cs typeface="Verdana"/>
              </a:rPr>
              <a:t>Единый информационный </a:t>
            </a:r>
            <a:r>
              <a:rPr sz="1000" dirty="0">
                <a:solidFill>
                  <a:srgbClr val="003F53"/>
                </a:solidFill>
                <a:cs typeface="Verdana"/>
              </a:rPr>
              <a:t>центр 24/7</a:t>
            </a:r>
            <a:endParaRPr sz="1000" dirty="0">
              <a:solidFill>
                <a:prstClr val="black"/>
              </a:solidFill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8461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30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190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2144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550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2144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47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2144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244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787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7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4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441325" y="1647203"/>
            <a:ext cx="11398250" cy="174903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Текст слайда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шрифт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 1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400" dirty="0">
              <a:latin typeface="+mn-lt"/>
              <a:cs typeface="Verdana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441325" y="3550780"/>
            <a:ext cx="5533876" cy="369794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217140" y="3550780"/>
            <a:ext cx="5622435" cy="369794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>
              <a:defRPr sz="14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6"/>
          </p:nvPr>
        </p:nvSpPr>
        <p:spPr>
          <a:xfrm>
            <a:off x="6217141" y="4075113"/>
            <a:ext cx="5622926" cy="2349500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>
            <a:lvl1pPr marL="342900" marR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7"/>
          </p:nvPr>
        </p:nvSpPr>
        <p:spPr>
          <a:xfrm>
            <a:off x="441325" y="4094741"/>
            <a:ext cx="5534025" cy="2329872"/>
          </a:xfrm>
          <a:prstGeom prst="rect">
            <a:avLst/>
          </a:prstGeom>
        </p:spPr>
        <p:txBody>
          <a:bodyPr/>
          <a:lstStyle>
            <a:lvl1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 sz="1400"/>
            </a:lvl1pPr>
            <a:lvl2pPr marL="7429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2pPr>
            <a:lvl3pPr marL="12001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3pPr>
            <a:lvl4pPr marL="16573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4pPr>
            <a:lvl5pPr marL="21145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441325" y="1160776"/>
            <a:ext cx="11398250" cy="36979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1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0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аблица 12"/>
          <p:cNvSpPr>
            <a:spLocks noGrp="1"/>
          </p:cNvSpPr>
          <p:nvPr>
            <p:ph type="tbl" sz="quarter" idx="10"/>
          </p:nvPr>
        </p:nvSpPr>
        <p:spPr>
          <a:xfrm>
            <a:off x="441324" y="1719881"/>
            <a:ext cx="11398251" cy="439261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441325" y="1160776"/>
            <a:ext cx="11398250" cy="36979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7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2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грамм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5695122" y="1687493"/>
            <a:ext cx="6172200" cy="45642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55266" y="1687493"/>
            <a:ext cx="4975225" cy="456421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441325" y="1160776"/>
            <a:ext cx="11398250" cy="36979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6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грамм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441325" y="1667615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441325" y="1160776"/>
            <a:ext cx="11398250" cy="369794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Диаграмма 5"/>
          <p:cNvSpPr>
            <a:spLocks noGrp="1"/>
          </p:cNvSpPr>
          <p:nvPr>
            <p:ph type="chart" sz="quarter" idx="19"/>
          </p:nvPr>
        </p:nvSpPr>
        <p:spPr>
          <a:xfrm>
            <a:off x="8126343" y="1667615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 dirty="0"/>
          </a:p>
        </p:txBody>
      </p:sp>
      <p:sp>
        <p:nvSpPr>
          <p:cNvPr id="14" name="Диаграмма 5"/>
          <p:cNvSpPr>
            <a:spLocks noGrp="1"/>
          </p:cNvSpPr>
          <p:nvPr>
            <p:ph type="chart" sz="quarter" idx="20"/>
          </p:nvPr>
        </p:nvSpPr>
        <p:spPr>
          <a:xfrm>
            <a:off x="4283834" y="1667615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 dirty="0"/>
          </a:p>
        </p:txBody>
      </p:sp>
      <p:sp>
        <p:nvSpPr>
          <p:cNvPr id="19" name="Диаграмма 5"/>
          <p:cNvSpPr>
            <a:spLocks noGrp="1"/>
          </p:cNvSpPr>
          <p:nvPr>
            <p:ph type="chart" sz="quarter" idx="21"/>
          </p:nvPr>
        </p:nvSpPr>
        <p:spPr>
          <a:xfrm>
            <a:off x="2297941" y="4117831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20" name="Диаграмма 5"/>
          <p:cNvSpPr>
            <a:spLocks noGrp="1"/>
          </p:cNvSpPr>
          <p:nvPr>
            <p:ph type="chart" sz="quarter" idx="22"/>
          </p:nvPr>
        </p:nvSpPr>
        <p:spPr>
          <a:xfrm>
            <a:off x="6140450" y="4117831"/>
            <a:ext cx="3713232" cy="232791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1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"/>
          <a:stretch/>
        </p:blipFill>
        <p:spPr>
          <a:xfrm>
            <a:off x="28575" y="205333"/>
            <a:ext cx="11766476" cy="6280527"/>
          </a:xfrm>
          <a:prstGeom prst="rect">
            <a:avLst/>
          </a:prstGeom>
        </p:spPr>
      </p:pic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8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"/>
          <a:stretch/>
        </p:blipFill>
        <p:spPr>
          <a:xfrm>
            <a:off x="574820" y="510363"/>
            <a:ext cx="11233372" cy="5975498"/>
          </a:xfrm>
          <a:prstGeom prst="rect">
            <a:avLst/>
          </a:prstGeom>
        </p:spPr>
      </p:pic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8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 №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69963" y="4398229"/>
            <a:ext cx="7630917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9963" y="3390117"/>
            <a:ext cx="7630917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0" hasCustomPrompt="1"/>
          </p:nvPr>
        </p:nvSpPr>
        <p:spPr>
          <a:xfrm>
            <a:off x="469962" y="3585100"/>
            <a:ext cx="7630917" cy="7538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2" hasCustomPrompt="1"/>
          </p:nvPr>
        </p:nvSpPr>
        <p:spPr>
          <a:xfrm>
            <a:off x="8475662" y="1778966"/>
            <a:ext cx="3716338" cy="4672013"/>
          </a:xfrm>
          <a:prstGeom prst="rect">
            <a:avLst/>
          </a:prstGeom>
          <a:noFill/>
        </p:spPr>
        <p:txBody>
          <a:bodyPr/>
          <a:lstStyle>
            <a:lvl1pPr>
              <a:defRPr sz="35000" b="1">
                <a:pattFill prst="ltUpDiag">
                  <a:fgClr>
                    <a:schemeClr val="tx2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0" name="object 34"/>
          <p:cNvSpPr txBox="1"/>
          <p:nvPr/>
        </p:nvSpPr>
        <p:spPr>
          <a:xfrm>
            <a:off x="266871" y="4529471"/>
            <a:ext cx="8037157" cy="20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0" b="1" spc="35" dirty="0">
                <a:pattFill prst="ltUpDiag">
                  <a:fgClr>
                    <a:schemeClr val="tx2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Verdana"/>
                <a:cs typeface="Verdana"/>
              </a:rPr>
              <a:t>ВОПРОС</a:t>
            </a:r>
            <a:endParaRPr lang="ru-RU" sz="13000" dirty="0">
              <a:pattFill prst="ltUpDiag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Verdana"/>
              <a:cs typeface="Verdana"/>
            </a:endParaRP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0510" y="357809"/>
            <a:ext cx="7630917" cy="32267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9" name="Holder 6"/>
          <p:cNvSpPr txBox="1">
            <a:spLocks/>
          </p:cNvSpPr>
          <p:nvPr userDrawn="1"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1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49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6" r:id="rId3"/>
    <p:sldLayoutId id="2147483673" r:id="rId4"/>
    <p:sldLayoutId id="2147483674" r:id="rId5"/>
    <p:sldLayoutId id="2147483687" r:id="rId6"/>
    <p:sldLayoutId id="2147483688" r:id="rId7"/>
    <p:sldLayoutId id="2147483689" r:id="rId8"/>
    <p:sldLayoutId id="2147483675" r:id="rId9"/>
    <p:sldLayoutId id="2147483676" r:id="rId10"/>
    <p:sldLayoutId id="2147483677" r:id="rId11"/>
    <p:sldLayoutId id="2147483704" r:id="rId12"/>
  </p:sldLayoutIdLst>
  <p:txStyles>
    <p:titleStyle>
      <a:lvl1pPr eaLnBrk="1" hangingPunct="1">
        <a:defRPr sz="1400" baseline="0">
          <a:solidFill>
            <a:schemeClr val="bg2">
              <a:lumMod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84645" y="1087168"/>
            <a:ext cx="6348095" cy="427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2144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6047" y="6614584"/>
            <a:ext cx="196215" cy="164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455C7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417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2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15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4299" y="5400121"/>
            <a:ext cx="7619062" cy="1154162"/>
          </a:xfrm>
        </p:spPr>
        <p:txBody>
          <a:bodyPr/>
          <a:lstStyle/>
          <a:p>
            <a:r>
              <a:rPr lang="ru-RU" sz="2500" dirty="0" smtClean="0">
                <a:solidFill>
                  <a:schemeClr val="accent5"/>
                </a:solidFill>
                <a:cs typeface="Verdana"/>
              </a:rPr>
              <a:t>МЕЖДУНАРОДНЫЙ ТРАНСПОРТНЫЙ КОРИДОР «СЕВЕР –</a:t>
            </a:r>
            <a:r>
              <a:rPr lang="ru-RU" sz="2500" spc="-95" dirty="0" smtClean="0">
                <a:solidFill>
                  <a:schemeClr val="accent5"/>
                </a:solidFill>
                <a:cs typeface="Verdana"/>
              </a:rPr>
              <a:t> </a:t>
            </a:r>
            <a:r>
              <a:rPr lang="ru-RU" sz="2500" spc="-5" dirty="0" smtClean="0">
                <a:solidFill>
                  <a:schemeClr val="accent5"/>
                </a:solidFill>
                <a:cs typeface="Verdana"/>
              </a:rPr>
              <a:t>ЮГ»</a:t>
            </a:r>
            <a:r>
              <a:rPr lang="ru-RU" sz="2500" dirty="0" smtClean="0">
                <a:solidFill>
                  <a:schemeClr val="accent5"/>
                </a:solidFill>
                <a:cs typeface="Verdana"/>
              </a:rPr>
              <a:t/>
            </a:r>
            <a:br>
              <a:rPr lang="ru-RU" sz="2500" dirty="0" smtClean="0">
                <a:solidFill>
                  <a:schemeClr val="accent5"/>
                </a:solidFill>
                <a:cs typeface="Verdana"/>
              </a:rPr>
            </a:br>
            <a:endParaRPr lang="ru-RU" sz="25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0" y="4271339"/>
            <a:ext cx="12192000" cy="2690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540386"/>
            <a:ext cx="12192000" cy="1915416"/>
          </a:xfrm>
          <a:prstGeom prst="rect">
            <a:avLst/>
          </a:prstGeom>
          <a:pattFill prst="ltUpDiag">
            <a:fgClr>
              <a:schemeClr val="tx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7624" y="404526"/>
            <a:ext cx="958692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400" b="1" dirty="0" smtClean="0"/>
              <a:t>АКТУАЛЬНОЕ ДЛЯ ЦЕНТРАЛЬНОЙ АЗИИ НАПРАВЛЕНИЕ – ПРОЕКТНАЯ ЛОГИСТИКА</a:t>
            </a:r>
            <a:endParaRPr lang="ru-RU" sz="1400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173736" y="4171415"/>
            <a:ext cx="11808084" cy="23371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1" i="0" u="none" strike="noStrike" kern="1200" cap="none" spc="600" normalizeH="0" baseline="0" noProof="0" dirty="0" smtClean="0">
              <a:ln>
                <a:noFill/>
              </a:ln>
              <a:solidFill>
                <a:srgbClr val="9A348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ПРЕИМУЩЕСТВА  </a:t>
            </a:r>
            <a:r>
              <a:rPr kumimoji="0" lang="ru-RU" sz="15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ДЛЯ КЛИЕНТА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882379" y="4977768"/>
            <a:ext cx="4828606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Мультимодальные</a:t>
            </a: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перевозки (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железнодорожным, автомобильным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водным транспортом)</a:t>
            </a:r>
            <a:endParaRPr kumimoji="0" lang="ru-RU" sz="1400" b="0" i="0" u="none" strike="noStrike" kern="1200" cap="none" spc="-30" normalizeH="0" baseline="0" noProof="0" dirty="0">
              <a:ln>
                <a:noFill/>
              </a:ln>
              <a:solidFill>
                <a:srgbClr val="2144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C221F3AB-D93B-44A4-BE5B-52C20F95B864}"/>
              </a:ext>
            </a:extLst>
          </p:cNvPr>
          <p:cNvGrpSpPr/>
          <p:nvPr/>
        </p:nvGrpSpPr>
        <p:grpSpPr>
          <a:xfrm>
            <a:off x="576944" y="4608688"/>
            <a:ext cx="305435" cy="305435"/>
            <a:chOff x="3576516" y="4942424"/>
            <a:chExt cx="305435" cy="305435"/>
          </a:xfrm>
        </p:grpSpPr>
        <p:sp>
          <p:nvSpPr>
            <p:cNvPr id="86" name="object 43">
              <a:extLst>
                <a:ext uri="{FF2B5EF4-FFF2-40B4-BE49-F238E27FC236}">
                  <a16:creationId xmlns:a16="http://schemas.microsoft.com/office/drawing/2014/main" id="{13135CC4-2B34-4B37-9060-2D700204DE2A}"/>
                </a:ext>
              </a:extLst>
            </p:cNvPr>
            <p:cNvSpPr/>
            <p:nvPr/>
          </p:nvSpPr>
          <p:spPr>
            <a:xfrm>
              <a:off x="3576516" y="4942424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7" name="object 44">
              <a:extLst>
                <a:ext uri="{FF2B5EF4-FFF2-40B4-BE49-F238E27FC236}">
                  <a16:creationId xmlns:a16="http://schemas.microsoft.com/office/drawing/2014/main" id="{19AA2A90-511D-4FEB-9B79-1DBC1F780E59}"/>
                </a:ext>
              </a:extLst>
            </p:cNvPr>
            <p:cNvSpPr/>
            <p:nvPr/>
          </p:nvSpPr>
          <p:spPr>
            <a:xfrm>
              <a:off x="3655490" y="5001231"/>
              <a:ext cx="146697" cy="1872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889765" y="4625203"/>
            <a:ext cx="221406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Сервис «одного окна»</a:t>
            </a:r>
          </a:p>
        </p:txBody>
      </p:sp>
      <p:grpSp>
        <p:nvGrpSpPr>
          <p:cNvPr id="89" name="Группа 88"/>
          <p:cNvGrpSpPr/>
          <p:nvPr/>
        </p:nvGrpSpPr>
        <p:grpSpPr>
          <a:xfrm>
            <a:off x="6939856" y="5494012"/>
            <a:ext cx="305435" cy="305435"/>
            <a:chOff x="196527" y="5492954"/>
            <a:chExt cx="305435" cy="305435"/>
          </a:xfrm>
        </p:grpSpPr>
        <p:sp>
          <p:nvSpPr>
            <p:cNvPr id="90" name="object 9">
              <a:extLst>
                <a:ext uri="{FF2B5EF4-FFF2-40B4-BE49-F238E27FC236}">
                  <a16:creationId xmlns:a16="http://schemas.microsoft.com/office/drawing/2014/main" id="{2401C40C-B30C-44AE-AF39-139E812BA55F}"/>
                </a:ext>
              </a:extLst>
            </p:cNvPr>
            <p:cNvSpPr/>
            <p:nvPr/>
          </p:nvSpPr>
          <p:spPr>
            <a:xfrm>
              <a:off x="196527" y="5492954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4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273" y="5563166"/>
              <a:ext cx="269147" cy="169178"/>
            </a:xfrm>
            <a:prstGeom prst="rect">
              <a:avLst/>
            </a:prstGeom>
          </p:spPr>
        </p:pic>
      </p:grpSp>
      <p:sp>
        <p:nvSpPr>
          <p:cNvPr id="93" name="Прямоугольник 92"/>
          <p:cNvSpPr/>
          <p:nvPr/>
        </p:nvSpPr>
        <p:spPr>
          <a:xfrm>
            <a:off x="7389433" y="5513992"/>
            <a:ext cx="2559355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Первая и последняя миля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573037" y="5038316"/>
            <a:ext cx="308819" cy="335833"/>
            <a:chOff x="4496230" y="1982377"/>
            <a:chExt cx="308819" cy="335833"/>
          </a:xfrm>
        </p:grpSpPr>
        <p:sp>
          <p:nvSpPr>
            <p:cNvPr id="98" name="object 9">
              <a:extLst>
                <a:ext uri="{FF2B5EF4-FFF2-40B4-BE49-F238E27FC236}">
                  <a16:creationId xmlns:a16="http://schemas.microsoft.com/office/drawing/2014/main" id="{2401C40C-B30C-44AE-AF39-139E812BA55F}"/>
                </a:ext>
              </a:extLst>
            </p:cNvPr>
            <p:cNvSpPr/>
            <p:nvPr/>
          </p:nvSpPr>
          <p:spPr>
            <a:xfrm>
              <a:off x="4499614" y="1982377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4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30" y="2009391"/>
              <a:ext cx="308819" cy="308819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12249132-5E66-4CFB-8B65-469D57F63AAC}"/>
              </a:ext>
            </a:extLst>
          </p:cNvPr>
          <p:cNvGrpSpPr/>
          <p:nvPr/>
        </p:nvGrpSpPr>
        <p:grpSpPr>
          <a:xfrm>
            <a:off x="6941539" y="5123739"/>
            <a:ext cx="305435" cy="305435"/>
            <a:chOff x="458519" y="5162280"/>
            <a:chExt cx="305435" cy="305435"/>
          </a:xfrm>
        </p:grpSpPr>
        <p:sp>
          <p:nvSpPr>
            <p:cNvPr id="101" name="object 10">
              <a:extLst>
                <a:ext uri="{FF2B5EF4-FFF2-40B4-BE49-F238E27FC236}">
                  <a16:creationId xmlns:a16="http://schemas.microsoft.com/office/drawing/2014/main" id="{E06ECDEB-AC88-407F-AF8F-B1FB564B8E7A}"/>
                </a:ext>
              </a:extLst>
            </p:cNvPr>
            <p:cNvSpPr/>
            <p:nvPr/>
          </p:nvSpPr>
          <p:spPr>
            <a:xfrm>
              <a:off x="458519" y="5162280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4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2" name="object 11">
              <a:extLst>
                <a:ext uri="{FF2B5EF4-FFF2-40B4-BE49-F238E27FC236}">
                  <a16:creationId xmlns:a16="http://schemas.microsoft.com/office/drawing/2014/main" id="{CA830230-479C-440A-AF53-918176A3536B}"/>
                </a:ext>
              </a:extLst>
            </p:cNvPr>
            <p:cNvSpPr/>
            <p:nvPr/>
          </p:nvSpPr>
          <p:spPr>
            <a:xfrm>
              <a:off x="508924" y="5220410"/>
              <a:ext cx="198564" cy="1937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990B646-35AA-4B3D-995C-C0089F1F08EC}"/>
              </a:ext>
            </a:extLst>
          </p:cNvPr>
          <p:cNvGrpSpPr/>
          <p:nvPr/>
        </p:nvGrpSpPr>
        <p:grpSpPr>
          <a:xfrm>
            <a:off x="6942651" y="4713765"/>
            <a:ext cx="305435" cy="305435"/>
            <a:chOff x="3579284" y="4449938"/>
            <a:chExt cx="305435" cy="305435"/>
          </a:xfrm>
        </p:grpSpPr>
        <p:sp>
          <p:nvSpPr>
            <p:cNvPr id="104" name="object 45">
              <a:extLst>
                <a:ext uri="{FF2B5EF4-FFF2-40B4-BE49-F238E27FC236}">
                  <a16:creationId xmlns:a16="http://schemas.microsoft.com/office/drawing/2014/main" id="{0C8B8F16-9D28-4ED7-87EE-ECE0CA015B55}"/>
                </a:ext>
              </a:extLst>
            </p:cNvPr>
            <p:cNvSpPr/>
            <p:nvPr/>
          </p:nvSpPr>
          <p:spPr>
            <a:xfrm>
              <a:off x="3579284" y="4449938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5" h="305435">
                  <a:moveTo>
                    <a:pt x="152463" y="0"/>
                  </a:moveTo>
                  <a:lnTo>
                    <a:pt x="104274" y="7771"/>
                  </a:lnTo>
                  <a:lnTo>
                    <a:pt x="62421" y="29413"/>
                  </a:lnTo>
                  <a:lnTo>
                    <a:pt x="29417" y="62416"/>
                  </a:lnTo>
                  <a:lnTo>
                    <a:pt x="7772" y="104269"/>
                  </a:lnTo>
                  <a:lnTo>
                    <a:pt x="0" y="152463"/>
                  </a:lnTo>
                  <a:lnTo>
                    <a:pt x="7772" y="200646"/>
                  </a:lnTo>
                  <a:lnTo>
                    <a:pt x="29417" y="242495"/>
                  </a:lnTo>
                  <a:lnTo>
                    <a:pt x="62421" y="275497"/>
                  </a:lnTo>
                  <a:lnTo>
                    <a:pt x="104274" y="297141"/>
                  </a:lnTo>
                  <a:lnTo>
                    <a:pt x="152463" y="304914"/>
                  </a:lnTo>
                  <a:lnTo>
                    <a:pt x="200652" y="297141"/>
                  </a:lnTo>
                  <a:lnTo>
                    <a:pt x="242505" y="275497"/>
                  </a:lnTo>
                  <a:lnTo>
                    <a:pt x="275509" y="242495"/>
                  </a:lnTo>
                  <a:lnTo>
                    <a:pt x="297154" y="200646"/>
                  </a:lnTo>
                  <a:lnTo>
                    <a:pt x="304927" y="152463"/>
                  </a:lnTo>
                  <a:lnTo>
                    <a:pt x="297154" y="104269"/>
                  </a:lnTo>
                  <a:lnTo>
                    <a:pt x="275509" y="62416"/>
                  </a:lnTo>
                  <a:lnTo>
                    <a:pt x="242505" y="29413"/>
                  </a:lnTo>
                  <a:lnTo>
                    <a:pt x="200652" y="7771"/>
                  </a:lnTo>
                  <a:lnTo>
                    <a:pt x="152463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5" name="object 46">
              <a:extLst>
                <a:ext uri="{FF2B5EF4-FFF2-40B4-BE49-F238E27FC236}">
                  <a16:creationId xmlns:a16="http://schemas.microsoft.com/office/drawing/2014/main" id="{35F002E6-5328-4F6E-834D-D32856C1D385}"/>
                </a:ext>
              </a:extLst>
            </p:cNvPr>
            <p:cNvSpPr/>
            <p:nvPr/>
          </p:nvSpPr>
          <p:spPr>
            <a:xfrm>
              <a:off x="3655491" y="4508081"/>
              <a:ext cx="152514" cy="1886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7365202" y="4662821"/>
            <a:ext cx="360739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Разработка</a:t>
            </a:r>
            <a:r>
              <a:rPr kumimoji="0" lang="ru-RU" sz="1400" b="0" i="0" u="none" strike="noStrike" kern="1200" cap="none" spc="-6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</a:t>
            </a:r>
            <a:r>
              <a:rPr kumimoji="0" lang="ru-RU" sz="1400" b="0" i="0" u="none" strike="noStrike" kern="1200" cap="none" spc="-6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согласование</a:t>
            </a:r>
            <a:r>
              <a:rPr kumimoji="0" lang="ru-RU" sz="1400" b="0" i="0" u="none" strike="noStrike" kern="1200" cap="none" spc="-6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ru-RU" sz="14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чертежей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</a:t>
            </a:r>
            <a:r>
              <a:rPr kumimoji="0" lang="ru-RU" sz="14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ru-RU" sz="1400" b="0" i="0" u="none" strike="noStrike" kern="1200" cap="none" spc="-2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схем</a:t>
            </a:r>
            <a:r>
              <a:rPr kumimoji="0" lang="ru-RU" sz="1400" b="0" i="0" u="none" strike="noStrike" kern="1200" cap="none" spc="-6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размещения и </a:t>
            </a: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крепления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7365201" y="5157305"/>
            <a:ext cx="360739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Погрузка-выгрузка, крепление груза</a:t>
            </a:r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A334C985-B7F6-463F-987C-9B14D0840A60}"/>
              </a:ext>
            </a:extLst>
          </p:cNvPr>
          <p:cNvSpPr/>
          <p:nvPr/>
        </p:nvSpPr>
        <p:spPr>
          <a:xfrm>
            <a:off x="573037" y="5480253"/>
            <a:ext cx="304927" cy="304914"/>
          </a:xfrm>
          <a:prstGeom prst="rect">
            <a:avLst/>
          </a:prstGeom>
          <a:blipFill>
            <a:blip r:embed="rId9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77964" y="5489722"/>
            <a:ext cx="518267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Внутренние </a:t>
            </a:r>
            <a:r>
              <a:rPr kumimoji="0" lang="ru-RU" sz="14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kumimoji="0" lang="ru-RU" sz="1400" b="0" i="0" u="none" strike="noStrike" kern="1200" cap="none" spc="-3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международные перевозки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10815" y="5836241"/>
            <a:ext cx="11499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Наличие более 200 собственных вагонов-транспортеров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сцепов для перевозки длинномерных грузов по территории 1520</a:t>
            </a:r>
            <a:endParaRPr kumimoji="0" lang="ru-RU" sz="1800" b="1" i="0" u="none" strike="noStrike" kern="1200" cap="none" spc="-3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5" t="13101" r="58142" b="68207"/>
          <a:stretch/>
        </p:blipFill>
        <p:spPr>
          <a:xfrm>
            <a:off x="5718371" y="4742892"/>
            <a:ext cx="990510" cy="990510"/>
          </a:xfrm>
          <a:prstGeom prst="rect">
            <a:avLst/>
          </a:prstGeom>
        </p:spPr>
      </p:pic>
      <p:sp>
        <p:nvSpPr>
          <p:cNvPr id="44" name="object 2"/>
          <p:cNvSpPr txBox="1"/>
          <p:nvPr/>
        </p:nvSpPr>
        <p:spPr>
          <a:xfrm>
            <a:off x="447624" y="2374296"/>
            <a:ext cx="13220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90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45" normalizeH="0" baseline="0" noProof="0" dirty="0">
                <a:ln>
                  <a:noFill/>
                </a:ln>
                <a:solidFill>
                  <a:srgbClr val="933B9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ПРОЕКТНАЯ  ЛОГИСТИКА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6" name="object 3"/>
          <p:cNvSpPr txBox="1"/>
          <p:nvPr/>
        </p:nvSpPr>
        <p:spPr>
          <a:xfrm>
            <a:off x="6173834" y="1057509"/>
            <a:ext cx="7454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45" normalizeH="0" baseline="0" noProof="0" dirty="0">
                <a:ln>
                  <a:noFill/>
                </a:ln>
                <a:solidFill>
                  <a:srgbClr val="003F5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ГРУЗЫ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8" name="object 4"/>
          <p:cNvSpPr txBox="1"/>
          <p:nvPr/>
        </p:nvSpPr>
        <p:spPr>
          <a:xfrm>
            <a:off x="2873469" y="1329536"/>
            <a:ext cx="2543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Перевозка негабаритных,  </a:t>
            </a: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тяжеловесных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2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длинномерных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грузов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9" name="object 5"/>
          <p:cNvSpPr txBox="1"/>
          <p:nvPr/>
        </p:nvSpPr>
        <p:spPr>
          <a:xfrm>
            <a:off x="6170762" y="1438644"/>
            <a:ext cx="376999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сельскохозяйственная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строительная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техника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0" name="object 6"/>
          <p:cNvSpPr txBox="1"/>
          <p:nvPr/>
        </p:nvSpPr>
        <p:spPr>
          <a:xfrm>
            <a:off x="6170762" y="2007776"/>
            <a:ext cx="37344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нефтегазовое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энергетическое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6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6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оборудование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1" name="object 7"/>
          <p:cNvSpPr txBox="1"/>
          <p:nvPr/>
        </p:nvSpPr>
        <p:spPr>
          <a:xfrm>
            <a:off x="6170762" y="2535180"/>
            <a:ext cx="2647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металлургическое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оборудование  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станки различного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назначения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2" name="object 8"/>
          <p:cNvSpPr txBox="1"/>
          <p:nvPr/>
        </p:nvSpPr>
        <p:spPr>
          <a:xfrm>
            <a:off x="6170762" y="3190942"/>
            <a:ext cx="2122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железнодорожные</a:t>
            </a:r>
            <a:r>
              <a:rPr kumimoji="0" sz="1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рельсы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3" name="object 9"/>
          <p:cNvSpPr txBox="1"/>
          <p:nvPr/>
        </p:nvSpPr>
        <p:spPr>
          <a:xfrm>
            <a:off x="6170762" y="3798730"/>
            <a:ext cx="2733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ЖБИ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металлоконструкции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200" b="0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т.д.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4" name="object 10"/>
          <p:cNvSpPr txBox="1"/>
          <p:nvPr/>
        </p:nvSpPr>
        <p:spPr>
          <a:xfrm>
            <a:off x="2873469" y="3243586"/>
            <a:ext cx="29413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Перевозка </a:t>
            </a: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грузов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на</a:t>
            </a:r>
            <a:r>
              <a:rPr kumimoji="0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универсальном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подвижном</a:t>
            </a:r>
            <a:r>
              <a:rPr kumimoji="0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составе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5" name="object 11"/>
          <p:cNvSpPr txBox="1"/>
          <p:nvPr/>
        </p:nvSpPr>
        <p:spPr>
          <a:xfrm>
            <a:off x="2877284" y="2282443"/>
            <a:ext cx="27724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Предоставление  </a:t>
            </a: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специализированного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ru-RU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sz="12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подвижного</a:t>
            </a:r>
            <a:r>
              <a:rPr kumimoji="0" sz="1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состава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2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97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44500" y="403627"/>
            <a:ext cx="55352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«РЖД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ЛОГИСТИКА» — ХАРАКТЕРИСТИКА</a:t>
            </a:r>
            <a:r>
              <a:rPr kumimoji="0" sz="1400" b="1" i="0" u="none" strike="noStrike" kern="1200" cap="none" spc="-21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КОМПАНИИ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5000" y="1713528"/>
            <a:ext cx="2898140" cy="665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также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обособленные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подразделения,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дочерние</a:t>
            </a:r>
            <a:r>
              <a:rPr kumimoji="0" sz="1200" b="0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общества  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совместные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предприятия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России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за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рубежом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5000" y="1329735"/>
            <a:ext cx="16744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13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12</a:t>
            </a:r>
            <a:r>
              <a:rPr kumimoji="0" sz="3000" b="1" i="0" u="none" strike="noStrike" kern="1200" cap="none" spc="-61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ФИЛИАЛОВ,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5027" y="4579818"/>
            <a:ext cx="1524000" cy="3606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обработанных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грузов за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2022</a:t>
            </a:r>
            <a:r>
              <a:rPr kumimoji="0" sz="1200" b="0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год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5808" y="4015838"/>
            <a:ext cx="8604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7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36,4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5808" y="4396838"/>
            <a:ext cx="9328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млн</a:t>
            </a:r>
            <a:r>
              <a:rPr kumimoji="0" sz="1400" b="1" i="0" u="none" strike="noStrike" kern="1200" cap="none" spc="-14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тонн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4999" y="2771388"/>
            <a:ext cx="10896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</a:t>
            </a:r>
            <a:r>
              <a:rPr kumimoji="0" sz="3000" b="1" i="0" u="none" strike="noStrike" kern="1200" cap="none" spc="-60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3000" b="1" i="0" u="none" strike="noStrike" kern="1200" cap="none" spc="-27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700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4999" y="3161408"/>
            <a:ext cx="10020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2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клиентов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200" b="0" i="0" u="none" strike="noStrike" kern="1200" cap="none" spc="-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партнеров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4999" y="6024242"/>
            <a:ext cx="9512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2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выручка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0" lvl="0" indent="0" algn="l" defTabSz="9144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за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2022</a:t>
            </a:r>
            <a:r>
              <a:rPr kumimoji="0" sz="1200" b="0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год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5000" y="5464972"/>
            <a:ext cx="8604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7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40,8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05000" y="5845972"/>
            <a:ext cx="13042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млрд</a:t>
            </a:r>
            <a:r>
              <a:rPr kumimoji="0" sz="1400" b="1" i="0" u="none" strike="noStrike" kern="1200" cap="none" spc="-13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D2232A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рублей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75" dirty="0"/>
              <a:t>ЛОГИСТИЧЕСКАЯ</a:t>
            </a:r>
            <a:r>
              <a:rPr spc="20" dirty="0"/>
              <a:t> </a:t>
            </a:r>
            <a:r>
              <a:rPr spc="80" dirty="0"/>
              <a:t>ЭКОСИСТЕМА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848073" y="1371648"/>
            <a:ext cx="3812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для всех видов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21445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бизнеса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8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algn="ctr"/>
              <a:t>2</a:t>
            </a:fld>
            <a:endParaRPr lang="ru-RU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2163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82379" y="6613448"/>
            <a:ext cx="123825" cy="164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z="900" dirty="0">
                <a:solidFill>
                  <a:srgbClr val="455C70"/>
                </a:solidFill>
                <a:latin typeface="Verdana"/>
                <a:cs typeface="Verdana"/>
              </a:rPr>
              <a:t>3</a:t>
            </a:fld>
            <a:endParaRPr sz="9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44500" y="391868"/>
            <a:ext cx="55352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14459"/>
                </a:solidFill>
                <a:latin typeface="Verdana"/>
                <a:cs typeface="Verdana"/>
              </a:rPr>
              <a:t>«РЖД </a:t>
            </a:r>
            <a:r>
              <a:rPr sz="1400" b="1" dirty="0">
                <a:solidFill>
                  <a:srgbClr val="214459"/>
                </a:solidFill>
                <a:latin typeface="Verdana"/>
                <a:cs typeface="Verdana"/>
              </a:rPr>
              <a:t>ЛОГИСТИКА» — ХАРАКТЕРИСТИКА</a:t>
            </a:r>
            <a:r>
              <a:rPr sz="1400" b="1" spc="-215" dirty="0">
                <a:solidFill>
                  <a:srgbClr val="214459"/>
                </a:solidFill>
                <a:latin typeface="Verdana"/>
                <a:cs typeface="Verdana"/>
              </a:rPr>
              <a:t> </a:t>
            </a:r>
            <a:r>
              <a:rPr sz="1400" b="1" spc="5" dirty="0">
                <a:solidFill>
                  <a:srgbClr val="214459"/>
                </a:solidFill>
                <a:latin typeface="Verdana"/>
                <a:cs typeface="Verdana"/>
              </a:rPr>
              <a:t>КОМПАНИИ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8189" y="1483823"/>
            <a:ext cx="4609465" cy="5435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2163445" algn="r">
              <a:lnSpc>
                <a:spcPct val="101600"/>
              </a:lnSpc>
              <a:spcBef>
                <a:spcPts val="85"/>
              </a:spcBef>
            </a:pPr>
            <a:r>
              <a:rPr sz="1250" b="1" dirty="0">
                <a:solidFill>
                  <a:srgbClr val="214459"/>
                </a:solidFill>
                <a:latin typeface="Verdana"/>
                <a:cs typeface="Verdana"/>
              </a:rPr>
              <a:t>Мультимодальный</a:t>
            </a:r>
            <a:r>
              <a:rPr sz="1250" b="1" spc="-30" dirty="0">
                <a:solidFill>
                  <a:srgbClr val="214459"/>
                </a:solidFill>
                <a:latin typeface="Verdana"/>
                <a:cs typeface="Verdana"/>
              </a:rPr>
              <a:t> </a:t>
            </a:r>
            <a:r>
              <a:rPr sz="1250" b="1" dirty="0">
                <a:solidFill>
                  <a:srgbClr val="214459"/>
                </a:solidFill>
                <a:latin typeface="Verdana"/>
                <a:cs typeface="Verdana"/>
              </a:rPr>
              <a:t>сервис </a:t>
            </a:r>
            <a:r>
              <a:rPr sz="1250" b="1" spc="-5" dirty="0">
                <a:solidFill>
                  <a:srgbClr val="214459"/>
                </a:solidFill>
                <a:latin typeface="Verdana"/>
                <a:cs typeface="Verdana"/>
              </a:rPr>
              <a:t>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организация доставки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грузов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в</a:t>
            </a:r>
            <a:r>
              <a:rPr sz="105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контейнерах железнодорожным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 транспортом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и в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мультимодальном</a:t>
            </a:r>
            <a:r>
              <a:rPr sz="1050" spc="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сообщении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46165" y="1478922"/>
            <a:ext cx="522414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4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Более </a:t>
            </a:r>
            <a:r>
              <a:rPr sz="800" b="1" dirty="0">
                <a:solidFill>
                  <a:srgbClr val="EE3524"/>
                </a:solidFill>
                <a:latin typeface="Verdana"/>
                <a:cs typeface="Verdana"/>
              </a:rPr>
              <a:t>50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постоянных пунктов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доставки в России, Китае и других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странах,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логистическое  обслуживание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международной торговли на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всем евразийском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пространстве (страны СНГ,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Китай,  Вьетнам,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Иран, Индия,страны</a:t>
            </a:r>
            <a:r>
              <a:rPr sz="800" spc="-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ЕС).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8653" y="2738072"/>
            <a:ext cx="5219065" cy="7086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2432685" algn="r">
              <a:lnSpc>
                <a:spcPct val="101600"/>
              </a:lnSpc>
              <a:spcBef>
                <a:spcPts val="85"/>
              </a:spcBef>
            </a:pPr>
            <a:r>
              <a:rPr sz="1250" b="1" spc="5" dirty="0">
                <a:solidFill>
                  <a:srgbClr val="214459"/>
                </a:solidFill>
                <a:latin typeface="Verdana"/>
                <a:cs typeface="Verdana"/>
              </a:rPr>
              <a:t>Управление</a:t>
            </a:r>
            <a:r>
              <a:rPr sz="1250" b="1" spc="-25" dirty="0">
                <a:solidFill>
                  <a:srgbClr val="214459"/>
                </a:solidFill>
                <a:latin typeface="Verdana"/>
                <a:cs typeface="Verdana"/>
              </a:rPr>
              <a:t> </a:t>
            </a:r>
            <a:r>
              <a:rPr sz="1250" b="1" spc="5" dirty="0">
                <a:solidFill>
                  <a:srgbClr val="214459"/>
                </a:solidFill>
                <a:latin typeface="Verdana"/>
                <a:cs typeface="Verdana"/>
              </a:rPr>
              <a:t>цепями</a:t>
            </a:r>
            <a:r>
              <a:rPr sz="1250" b="1" spc="-20" dirty="0">
                <a:solidFill>
                  <a:srgbClr val="214459"/>
                </a:solidFill>
                <a:latin typeface="Verdana"/>
                <a:cs typeface="Verdana"/>
              </a:rPr>
              <a:t> </a:t>
            </a:r>
            <a:r>
              <a:rPr sz="1250" b="1" dirty="0">
                <a:solidFill>
                  <a:srgbClr val="214459"/>
                </a:solidFill>
                <a:latin typeface="Verdana"/>
                <a:cs typeface="Verdana"/>
              </a:rPr>
              <a:t>поставок 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комплексные логистические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услуги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для промышленных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предприятий, </a:t>
            </a:r>
            <a:r>
              <a:rPr sz="1050" spc="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включая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организацию внутризаводской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логистики и доставки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грузов</a:t>
            </a:r>
            <a:r>
              <a:rPr sz="105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на</a:t>
            </a:r>
            <a:endParaRPr sz="1050">
              <a:latin typeface="Verdana"/>
              <a:cs typeface="Verdana"/>
            </a:endParaRPr>
          </a:p>
          <a:p>
            <a:pPr marR="5715" algn="r">
              <a:lnSpc>
                <a:spcPct val="100000"/>
              </a:lnSpc>
              <a:spcBef>
                <a:spcPts val="40"/>
              </a:spcBef>
            </a:pP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первой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и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последней</a:t>
            </a:r>
            <a:r>
              <a:rPr sz="10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милях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46165" y="2862361"/>
            <a:ext cx="5202555" cy="44958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АО «РЖД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Логистика»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является единственной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сетевой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компанией,</a:t>
            </a:r>
            <a:r>
              <a:rPr sz="80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работающей</a:t>
            </a:r>
            <a:endParaRPr sz="800">
              <a:latin typeface="Verdana"/>
              <a:cs typeface="Verdana"/>
            </a:endParaRPr>
          </a:p>
          <a:p>
            <a:pPr marL="12700" marR="5080">
              <a:lnSpc>
                <a:spcPct val="104200"/>
              </a:lnSpc>
              <a:spcBef>
                <a:spcPts val="165"/>
              </a:spcBef>
            </a:pP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в данном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сегменте рынка. Портфель постоянных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клиентов — </a:t>
            </a:r>
            <a:r>
              <a:rPr sz="800" b="1" dirty="0">
                <a:solidFill>
                  <a:srgbClr val="EE3524"/>
                </a:solidFill>
                <a:latin typeface="Verdana"/>
                <a:cs typeface="Verdana"/>
              </a:rPr>
              <a:t>более 100 компаний.  Уникальный опыт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в управлении логистикой крупнейших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металлургических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холдингов</a:t>
            </a:r>
            <a:r>
              <a:rPr sz="8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страны.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6036" y="4083660"/>
            <a:ext cx="4702175" cy="7086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2700020" algn="just">
              <a:lnSpc>
                <a:spcPct val="101600"/>
              </a:lnSpc>
              <a:spcBef>
                <a:spcPts val="85"/>
              </a:spcBef>
            </a:pPr>
            <a:r>
              <a:rPr sz="1250" b="1" dirty="0">
                <a:solidFill>
                  <a:srgbClr val="214459"/>
                </a:solidFill>
                <a:latin typeface="Verdana"/>
                <a:cs typeface="Verdana"/>
              </a:rPr>
              <a:t>Проектная логистика 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весь комплекс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транспортно-экспедиционных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услуг по перевозке  и доставке проектных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грузов,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в вагонах-транспортерах и</a:t>
            </a:r>
            <a:r>
              <a:rPr sz="1050" spc="-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других</a:t>
            </a:r>
            <a:endParaRPr sz="1050">
              <a:latin typeface="Verdana"/>
              <a:cs typeface="Verdana"/>
            </a:endParaRPr>
          </a:p>
          <a:p>
            <a:pPr marL="1965960">
              <a:lnSpc>
                <a:spcPct val="100000"/>
              </a:lnSpc>
              <a:spcBef>
                <a:spcPts val="40"/>
              </a:spcBef>
            </a:pP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различных типах подвижного</a:t>
            </a:r>
            <a:r>
              <a:rPr sz="105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состава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6165" y="4159115"/>
            <a:ext cx="564261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4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Наличие </a:t>
            </a:r>
            <a:r>
              <a:rPr sz="800" b="1" dirty="0">
                <a:solidFill>
                  <a:srgbClr val="EE3524"/>
                </a:solidFill>
                <a:latin typeface="Verdana"/>
                <a:cs typeface="Verdana"/>
              </a:rPr>
              <a:t>парка </a:t>
            </a:r>
            <a:r>
              <a:rPr sz="800" b="1" spc="-5" dirty="0">
                <a:solidFill>
                  <a:srgbClr val="EE3524"/>
                </a:solidFill>
                <a:latin typeface="Verdana"/>
                <a:cs typeface="Verdana"/>
              </a:rPr>
              <a:t>вагонов-транспортеров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в оперировании, </a:t>
            </a:r>
            <a:r>
              <a:rPr sz="800" b="1" spc="-5" dirty="0">
                <a:solidFill>
                  <a:srgbClr val="EE3524"/>
                </a:solidFill>
                <a:latin typeface="Verdana"/>
                <a:cs typeface="Verdana"/>
              </a:rPr>
              <a:t>свое </a:t>
            </a:r>
            <a:r>
              <a:rPr sz="800" b="1" dirty="0">
                <a:solidFill>
                  <a:srgbClr val="EE3524"/>
                </a:solidFill>
                <a:latin typeface="Verdana"/>
                <a:cs typeface="Verdana"/>
              </a:rPr>
              <a:t>проектное бюро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по разработке схем 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и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чертежей размещения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и крепления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грузов,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осуществление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погрузки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и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такелажных работ,</a:t>
            </a:r>
            <a:r>
              <a:rPr sz="800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организация</a:t>
            </a:r>
            <a:endParaRPr sz="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«первой» и «последней»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мили, </a:t>
            </a:r>
            <a:r>
              <a:rPr sz="800" b="1" spc="-5" dirty="0">
                <a:solidFill>
                  <a:srgbClr val="EE3524"/>
                </a:solidFill>
                <a:latin typeface="Verdana"/>
                <a:cs typeface="Verdana"/>
              </a:rPr>
              <a:t>десятки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перевезенных проектных грузов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в </a:t>
            </a:r>
            <a:r>
              <a:rPr sz="800" b="1" dirty="0">
                <a:solidFill>
                  <a:srgbClr val="EE3524"/>
                </a:solidFill>
                <a:latin typeface="Verdana"/>
                <a:cs typeface="Verdana"/>
              </a:rPr>
              <a:t>2022</a:t>
            </a:r>
            <a:r>
              <a:rPr sz="800" b="1" spc="-10" dirty="0">
                <a:solidFill>
                  <a:srgbClr val="EE3524"/>
                </a:solidFill>
                <a:latin typeface="Verdana"/>
                <a:cs typeface="Verdana"/>
              </a:rPr>
              <a:t> </a:t>
            </a:r>
            <a:r>
              <a:rPr sz="800" b="1" spc="-5" dirty="0">
                <a:solidFill>
                  <a:srgbClr val="EE3524"/>
                </a:solidFill>
                <a:latin typeface="Verdana"/>
                <a:cs typeface="Verdana"/>
              </a:rPr>
              <a:t>году.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6629" y="5506305"/>
            <a:ext cx="4410710" cy="5435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019425" algn="r">
              <a:lnSpc>
                <a:spcPct val="101600"/>
              </a:lnSpc>
              <a:spcBef>
                <a:spcPts val="85"/>
              </a:spcBef>
            </a:pPr>
            <a:r>
              <a:rPr sz="1250" b="1" dirty="0">
                <a:solidFill>
                  <a:srgbClr val="214459"/>
                </a:solidFill>
                <a:latin typeface="Verdana"/>
                <a:cs typeface="Verdana"/>
              </a:rPr>
              <a:t>А</a:t>
            </a:r>
            <a:r>
              <a:rPr sz="1250" b="1" spc="5" dirty="0">
                <a:solidFill>
                  <a:srgbClr val="214459"/>
                </a:solidFill>
                <a:latin typeface="Verdana"/>
                <a:cs typeface="Verdana"/>
              </a:rPr>
              <a:t>г</a:t>
            </a:r>
            <a:r>
              <a:rPr sz="1250" b="1" dirty="0">
                <a:solidFill>
                  <a:srgbClr val="214459"/>
                </a:solidFill>
                <a:latin typeface="Verdana"/>
                <a:cs typeface="Verdana"/>
              </a:rPr>
              <a:t>рологистика 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специализированный сервис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по</a:t>
            </a:r>
            <a:r>
              <a:rPr sz="1050" spc="4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международным</a:t>
            </a:r>
            <a:r>
              <a:rPr sz="1050" spc="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перевозкам </a:t>
            </a:r>
            <a:r>
              <a:rPr sz="1050" spc="10" dirty="0">
                <a:solidFill>
                  <a:srgbClr val="231F20"/>
                </a:solidFill>
                <a:latin typeface="Verdana"/>
                <a:cs typeface="Verdana"/>
              </a:rPr>
              <a:t> продукции </a:t>
            </a:r>
            <a:r>
              <a:rPr sz="1050" spc="15" dirty="0">
                <a:solidFill>
                  <a:srgbClr val="231F20"/>
                </a:solidFill>
                <a:latin typeface="Verdana"/>
                <a:cs typeface="Verdana"/>
              </a:rPr>
              <a:t>агропромышленного комплекса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6165" y="5418033"/>
            <a:ext cx="5723255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4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Полный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цикл услуг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международной перевозки при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экспорте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российской продукции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АПК и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иной  промышленной продукции на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целевые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рынки по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организованным ускоренным контейнерным  железнодорожным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маршрутам. Совместно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с «Российским экспортным центром»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запущен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цифровой</a:t>
            </a:r>
            <a:r>
              <a:rPr sz="800" spc="-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сервис</a:t>
            </a:r>
            <a:endParaRPr sz="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00" b="1" dirty="0">
                <a:solidFill>
                  <a:srgbClr val="EE3524"/>
                </a:solidFill>
                <a:latin typeface="Verdana"/>
                <a:cs typeface="Verdana"/>
              </a:rPr>
              <a:t>«Агроэкспресс» </a:t>
            </a:r>
            <a:r>
              <a:rPr sz="800" spc="-5" dirty="0">
                <a:solidFill>
                  <a:srgbClr val="231F20"/>
                </a:solidFill>
                <a:latin typeface="Verdana"/>
                <a:cs typeface="Verdana"/>
              </a:rPr>
              <a:t>на платформе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«Мой</a:t>
            </a:r>
            <a:r>
              <a:rPr sz="800" spc="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31F20"/>
                </a:solidFill>
                <a:latin typeface="Verdana"/>
                <a:cs typeface="Verdana"/>
              </a:rPr>
              <a:t>экспорт».</a:t>
            </a:r>
            <a:endParaRPr sz="8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04029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" r="1600" b="11435"/>
          <a:stretch/>
        </p:blipFill>
        <p:spPr>
          <a:xfrm>
            <a:off x="8514608" y="1042682"/>
            <a:ext cx="3677392" cy="24011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3451747"/>
            <a:ext cx="12192000" cy="3037763"/>
          </a:xfrm>
          <a:prstGeom prst="rect">
            <a:avLst/>
          </a:prstGeom>
          <a:pattFill prst="ltUpDiag">
            <a:fgClr>
              <a:schemeClr val="tx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3" r="31136"/>
          <a:stretch/>
        </p:blipFill>
        <p:spPr>
          <a:xfrm>
            <a:off x="-5938" y="2779024"/>
            <a:ext cx="8395855" cy="3407789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cs typeface="Verdana"/>
              </a:rPr>
              <a:t>МЕЖДУНАРОДНЫЙ ТРАНСПОРТНЫЙ КОРИДОР «СЕВЕР –</a:t>
            </a:r>
            <a:r>
              <a:rPr lang="ru-RU" spc="-95" dirty="0">
                <a:cs typeface="Verdana"/>
              </a:rPr>
              <a:t> </a:t>
            </a:r>
            <a:r>
              <a:rPr lang="ru-RU" spc="-5" dirty="0">
                <a:cs typeface="Verdana"/>
              </a:rPr>
              <a:t>ЮГ</a:t>
            </a:r>
            <a:r>
              <a:rPr lang="ru-RU" spc="-5" dirty="0" smtClean="0">
                <a:cs typeface="Verdana"/>
              </a:rPr>
              <a:t>»</a:t>
            </a:r>
            <a:endParaRPr lang="ru-RU" dirty="0">
              <a:cs typeface="Verdana"/>
            </a:endParaRPr>
          </a:p>
        </p:txBody>
      </p:sp>
      <p:sp>
        <p:nvSpPr>
          <p:cNvPr id="4" name="object 2"/>
          <p:cNvSpPr txBox="1"/>
          <p:nvPr/>
        </p:nvSpPr>
        <p:spPr>
          <a:xfrm>
            <a:off x="-1" y="1157168"/>
            <a:ext cx="851460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 indent="30607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Verdana"/>
                <a:cs typeface="Verdana"/>
              </a:rPr>
              <a:t>Это</a:t>
            </a:r>
            <a:r>
              <a:rPr sz="1400" b="1" spc="-50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мультимодальный</a:t>
            </a:r>
            <a:r>
              <a:rPr sz="1400" b="1" spc="-45" dirty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маршрут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spc="-5" dirty="0" err="1" smtClean="0">
                <a:latin typeface="Verdana"/>
                <a:cs typeface="Verdana"/>
              </a:rPr>
              <a:t>транспортировки</a:t>
            </a:r>
            <a:r>
              <a:rPr sz="1400" b="1" spc="-5" dirty="0" smtClean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грузов</a:t>
            </a:r>
            <a:r>
              <a:rPr sz="1400" b="1" spc="-55" dirty="0">
                <a:latin typeface="Verdana"/>
                <a:cs typeface="Verdana"/>
              </a:rPr>
              <a:t> </a:t>
            </a:r>
            <a:r>
              <a:rPr lang="en-US" sz="1400" b="1" spc="-55" dirty="0" smtClean="0">
                <a:latin typeface="Verdana"/>
                <a:cs typeface="Verdana"/>
              </a:rPr>
              <a:t/>
            </a:r>
            <a:br>
              <a:rPr lang="en-US" sz="1400" b="1" spc="-55" dirty="0" smtClean="0">
                <a:latin typeface="Verdana"/>
                <a:cs typeface="Verdana"/>
              </a:rPr>
            </a:br>
            <a:r>
              <a:rPr sz="1400" b="1" spc="-5" dirty="0" err="1" smtClean="0">
                <a:latin typeface="Verdana"/>
                <a:cs typeface="Verdana"/>
              </a:rPr>
              <a:t>из</a:t>
            </a:r>
            <a:r>
              <a:rPr sz="1400" b="1" spc="-25" dirty="0" smtClean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России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dirty="0" smtClean="0">
                <a:latin typeface="Verdana"/>
                <a:cs typeface="Verdana"/>
              </a:rPr>
              <a:t>в</a:t>
            </a:r>
            <a:r>
              <a:rPr lang="en-US" sz="1400" b="1" dirty="0" smtClean="0">
                <a:latin typeface="Verdana"/>
                <a:cs typeface="Verdana"/>
              </a:rPr>
              <a:t> </a:t>
            </a:r>
            <a:r>
              <a:rPr sz="1400" b="1" spc="-5" dirty="0" err="1" smtClean="0">
                <a:latin typeface="Verdana"/>
                <a:cs typeface="Verdana"/>
              </a:rPr>
              <a:t>порты</a:t>
            </a:r>
            <a:r>
              <a:rPr sz="1400" b="1" spc="-5" dirty="0" smtClean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Персидского</a:t>
            </a:r>
            <a:r>
              <a:rPr sz="1400" b="1" spc="-90" dirty="0">
                <a:latin typeface="Verdana"/>
                <a:cs typeface="Verdana"/>
              </a:rPr>
              <a:t> </a:t>
            </a:r>
            <a:r>
              <a:rPr sz="1400" b="1" spc="-5" dirty="0" err="1" smtClean="0">
                <a:latin typeface="Verdana"/>
                <a:cs typeface="Verdana"/>
              </a:rPr>
              <a:t>залива</a:t>
            </a:r>
            <a:r>
              <a:rPr lang="en-US" sz="1400" b="1" dirty="0">
                <a:latin typeface="Verdana"/>
                <a:cs typeface="Verdana"/>
              </a:rPr>
              <a:t> </a:t>
            </a:r>
            <a:r>
              <a:rPr sz="1400" b="1" dirty="0" smtClean="0">
                <a:latin typeface="Verdana"/>
                <a:cs typeface="Verdana"/>
              </a:rPr>
              <a:t>с </a:t>
            </a:r>
            <a:r>
              <a:rPr sz="1400" b="1" dirty="0" err="1">
                <a:latin typeface="Verdana"/>
                <a:cs typeface="Verdana"/>
              </a:rPr>
              <a:t>возможностью</a:t>
            </a:r>
            <a:r>
              <a:rPr sz="1400" b="1" spc="-65" dirty="0">
                <a:latin typeface="Verdana"/>
                <a:cs typeface="Verdana"/>
              </a:rPr>
              <a:t> </a:t>
            </a:r>
            <a:r>
              <a:rPr lang="en-US" sz="1400" b="1" spc="-65" dirty="0" smtClean="0">
                <a:latin typeface="Verdana"/>
                <a:cs typeface="Verdana"/>
              </a:rPr>
              <a:t/>
            </a:r>
            <a:br>
              <a:rPr lang="en-US" sz="1400" b="1" spc="-65" dirty="0" smtClean="0">
                <a:latin typeface="Verdana"/>
                <a:cs typeface="Verdana"/>
              </a:rPr>
            </a:br>
            <a:r>
              <a:rPr sz="1400" b="1" spc="-5" dirty="0" err="1" smtClean="0">
                <a:latin typeface="Verdana"/>
                <a:cs typeface="Verdana"/>
              </a:rPr>
              <a:t>их</a:t>
            </a:r>
            <a:r>
              <a:rPr sz="1400" b="1" spc="-30" dirty="0" smtClean="0">
                <a:latin typeface="Verdana"/>
                <a:cs typeface="Verdana"/>
              </a:rPr>
              <a:t> </a:t>
            </a:r>
            <a:r>
              <a:rPr sz="1400" b="1" dirty="0" err="1" smtClean="0">
                <a:latin typeface="Verdana"/>
                <a:cs typeface="Verdana"/>
              </a:rPr>
              <a:t>дальнейшей</a:t>
            </a:r>
            <a:r>
              <a:rPr sz="1400" b="1" dirty="0" smtClean="0">
                <a:latin typeface="Verdana"/>
                <a:cs typeface="Verdana"/>
              </a:rPr>
              <a:t> </a:t>
            </a:r>
            <a:r>
              <a:rPr sz="1400" b="1" dirty="0" err="1">
                <a:latin typeface="Verdana"/>
                <a:cs typeface="Verdana"/>
              </a:rPr>
              <a:t>отправки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dirty="0" smtClean="0">
                <a:latin typeface="Verdana"/>
                <a:cs typeface="Verdana"/>
              </a:rPr>
              <a:t>в </a:t>
            </a:r>
            <a:r>
              <a:rPr sz="1400" b="1" spc="-5" dirty="0">
                <a:latin typeface="Verdana"/>
                <a:cs typeface="Verdana"/>
              </a:rPr>
              <a:t>порты</a:t>
            </a:r>
            <a:r>
              <a:rPr sz="1400" b="1" spc="-95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Индии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0" y="2199119"/>
            <a:ext cx="8467106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1400" spc="-5" dirty="0" err="1">
                <a:solidFill>
                  <a:srgbClr val="231F20"/>
                </a:solidFill>
                <a:latin typeface="Verdana"/>
                <a:cs typeface="Verdana"/>
              </a:rPr>
              <a:t>Протяженность</a:t>
            </a:r>
            <a:r>
              <a:rPr sz="1400" spc="-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400" dirty="0" err="1" smtClean="0">
                <a:solidFill>
                  <a:srgbClr val="231F20"/>
                </a:solidFill>
                <a:latin typeface="Verdana"/>
                <a:cs typeface="Verdana"/>
              </a:rPr>
              <a:t>коридора</a:t>
            </a:r>
            <a:r>
              <a:rPr lang="en-US" sz="1400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lang="ru-RU" sz="1400" dirty="0">
                <a:solidFill>
                  <a:srgbClr val="231F20"/>
                </a:solidFill>
                <a:cs typeface="Verdana"/>
              </a:rPr>
              <a:t>в </a:t>
            </a:r>
            <a:r>
              <a:rPr lang="ru-RU" sz="1400" spc="-5" dirty="0">
                <a:solidFill>
                  <a:srgbClr val="231F20"/>
                </a:solidFill>
                <a:cs typeface="Verdana"/>
              </a:rPr>
              <a:t>зависимости </a:t>
            </a:r>
            <a:r>
              <a:rPr lang="ru-RU" sz="1400" dirty="0">
                <a:solidFill>
                  <a:srgbClr val="231F20"/>
                </a:solidFill>
                <a:cs typeface="Verdana"/>
              </a:rPr>
              <a:t>от</a:t>
            </a:r>
            <a:r>
              <a:rPr lang="ru-RU" sz="1400" spc="-85" dirty="0">
                <a:solidFill>
                  <a:srgbClr val="231F20"/>
                </a:solidFill>
                <a:cs typeface="Verdana"/>
              </a:rPr>
              <a:t> </a:t>
            </a:r>
            <a:r>
              <a:rPr lang="ru-RU" sz="1400" spc="-5" dirty="0">
                <a:solidFill>
                  <a:srgbClr val="231F20"/>
                </a:solidFill>
                <a:cs typeface="Verdana"/>
              </a:rPr>
              <a:t>маршрута</a:t>
            </a:r>
            <a:endParaRPr lang="ru-RU" sz="1400" dirty="0"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Verdana"/>
              <a:cs typeface="Verdana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0" y="2780902"/>
            <a:ext cx="8514607" cy="379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35"/>
              </a:lnSpc>
            </a:pPr>
            <a:r>
              <a:rPr sz="4400" b="1" dirty="0" smtClean="0">
                <a:solidFill>
                  <a:schemeClr val="accent4"/>
                </a:solidFill>
                <a:latin typeface="Verdana"/>
                <a:cs typeface="Verdana"/>
              </a:rPr>
              <a:t>6 </a:t>
            </a:r>
            <a:r>
              <a:rPr sz="4400" b="1" dirty="0">
                <a:solidFill>
                  <a:schemeClr val="accent4"/>
                </a:solidFill>
                <a:latin typeface="Verdana"/>
                <a:cs typeface="Verdana"/>
              </a:rPr>
              <a:t>165</a:t>
            </a:r>
            <a:r>
              <a:rPr sz="4400" b="1" spc="-300" dirty="0">
                <a:solidFill>
                  <a:schemeClr val="accent4"/>
                </a:solidFill>
                <a:latin typeface="Verdana"/>
                <a:cs typeface="Verdana"/>
              </a:rPr>
              <a:t> </a:t>
            </a:r>
            <a:r>
              <a:rPr sz="2200" b="1" dirty="0" err="1" smtClean="0">
                <a:solidFill>
                  <a:schemeClr val="accent4"/>
                </a:solidFill>
                <a:latin typeface="Verdana"/>
                <a:cs typeface="Verdana"/>
              </a:rPr>
              <a:t>км</a:t>
            </a:r>
            <a:r>
              <a:rPr lang="en-US" sz="4400" b="1" dirty="0" smtClean="0">
                <a:solidFill>
                  <a:schemeClr val="accent4"/>
                </a:solidFill>
                <a:latin typeface="Verdana"/>
                <a:cs typeface="Verdana"/>
              </a:rPr>
              <a:t> - </a:t>
            </a:r>
            <a:r>
              <a:rPr sz="4400" b="1" dirty="0" smtClean="0">
                <a:solidFill>
                  <a:schemeClr val="accent4"/>
                </a:solidFill>
                <a:latin typeface="Verdana"/>
                <a:cs typeface="Verdana"/>
              </a:rPr>
              <a:t>7 </a:t>
            </a:r>
            <a:r>
              <a:rPr sz="4400" b="1" dirty="0">
                <a:solidFill>
                  <a:schemeClr val="accent4"/>
                </a:solidFill>
                <a:latin typeface="Verdana"/>
                <a:cs typeface="Verdana"/>
              </a:rPr>
              <a:t>992</a:t>
            </a:r>
            <a:r>
              <a:rPr sz="4400" b="1" spc="-360" dirty="0">
                <a:solidFill>
                  <a:schemeClr val="accent4"/>
                </a:solidFill>
                <a:latin typeface="Verdana"/>
                <a:cs typeface="Verdana"/>
              </a:rPr>
              <a:t> </a:t>
            </a:r>
            <a:r>
              <a:rPr lang="ru-RU" sz="2200" b="1" dirty="0">
                <a:solidFill>
                  <a:schemeClr val="accent4"/>
                </a:solidFill>
                <a:cs typeface="Verdana"/>
              </a:rPr>
              <a:t>км</a:t>
            </a:r>
            <a:endParaRPr sz="2200" dirty="0">
              <a:solidFill>
                <a:schemeClr val="accent4"/>
              </a:solidFill>
              <a:latin typeface="Verdana"/>
              <a:cs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7" t="50303" r="16"/>
          <a:stretch/>
        </p:blipFill>
        <p:spPr>
          <a:xfrm>
            <a:off x="8473044" y="3449781"/>
            <a:ext cx="3716977" cy="3407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0844" y="6190765"/>
            <a:ext cx="1810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</a:rPr>
              <a:t>Афганистан</a:t>
            </a:r>
            <a:endParaRPr lang="ru-RU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69" y="5220629"/>
            <a:ext cx="5870460" cy="12435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9206" y="5007606"/>
            <a:ext cx="1810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</a:rPr>
              <a:t>В перспективе</a:t>
            </a:r>
            <a:endParaRPr lang="ru-RU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3569" y="6190765"/>
            <a:ext cx="1810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</a:rPr>
              <a:t>Пакистан</a:t>
            </a:r>
            <a:endParaRPr lang="ru-RU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80620" y="6190765"/>
            <a:ext cx="1810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</a:rPr>
              <a:t>Узбекистан</a:t>
            </a:r>
            <a:endParaRPr lang="ru-RU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3505" y="6190765"/>
            <a:ext cx="1810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</a:rPr>
              <a:t>Таджикистан</a:t>
            </a:r>
            <a:endParaRPr lang="ru-RU" sz="9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88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25"/>
          <a:stretch/>
        </p:blipFill>
        <p:spPr>
          <a:xfrm>
            <a:off x="6562298" y="428"/>
            <a:ext cx="5629701" cy="68571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483510" y="1112293"/>
            <a:ext cx="2708489" cy="2060811"/>
          </a:xfrm>
          <a:prstGeom prst="rect">
            <a:avLst/>
          </a:prstGeom>
          <a:pattFill prst="ltUpDiag">
            <a:fgClr>
              <a:schemeClr val="tx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ЦЕНТРАЛЬНАЯ АЗИЯ В НОВЫХ ЭКОНОМИЧЕСКИХ РЕАЛИЯХ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49378" y="5950236"/>
            <a:ext cx="520422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* - Прогноз </a:t>
            </a:r>
            <a:r>
              <a:rPr lang="ru-RU" sz="700" b="1" dirty="0" smtClean="0"/>
              <a:t>МВФ </a:t>
            </a:r>
            <a:r>
              <a:rPr lang="ru-RU" sz="700" b="1" dirty="0"/>
              <a:t>от октября 2022 </a:t>
            </a:r>
            <a:r>
              <a:rPr lang="ru-RU" sz="700" b="1" dirty="0" smtClean="0"/>
              <a:t>года</a:t>
            </a:r>
            <a:endParaRPr lang="en-US" sz="700" b="1" dirty="0" smtClean="0"/>
          </a:p>
          <a:p>
            <a:pPr lvl="0">
              <a:spcAft>
                <a:spcPts val="600"/>
              </a:spcAft>
              <a:defRPr/>
            </a:pP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** - </a:t>
            </a:r>
            <a:r>
              <a:rPr lang="ru-RU" sz="700" b="1" dirty="0"/>
              <a:t>Мощности портов представлены по данным иранских партнеров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53285" y="3443343"/>
            <a:ext cx="5538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chemeClr val="accent4"/>
                </a:solidFill>
                <a:ea typeface="Calibri" panose="020F0502020204030204" pitchFamily="34" charset="0"/>
              </a:rPr>
              <a:t>ИРАН</a:t>
            </a:r>
            <a:r>
              <a:rPr lang="ru-RU" sz="1400" b="1" dirty="0" smtClean="0">
                <a:solidFill>
                  <a:srgbClr val="004154"/>
                </a:solidFill>
                <a:ea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004154"/>
                </a:solidFill>
                <a:ea typeface="Calibri" panose="020F0502020204030204" pitchFamily="34" charset="0"/>
              </a:rPr>
              <a:t>– надежный партнер с развитой транспортной инфраструктурой </a:t>
            </a:r>
            <a:endParaRPr lang="ru-RU" sz="1400" dirty="0">
              <a:solidFill>
                <a:srgbClr val="004154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86127" y="1412022"/>
            <a:ext cx="2258021" cy="1456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spcAft>
                <a:spcPts val="0"/>
              </a:spcAft>
              <a:buClr>
                <a:schemeClr val="accent4"/>
              </a:buClr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Инфраструктура южных портов Ирана высоко развита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и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имеет хорошую пропускную способность.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1319" y="1045173"/>
            <a:ext cx="607097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ea typeface="Calibri" panose="020F0502020204030204" pitchFamily="34" charset="0"/>
              </a:rPr>
              <a:t>В</a:t>
            </a:r>
            <a:r>
              <a:rPr lang="ru-RU" sz="1400" b="1" dirty="0" smtClean="0">
                <a:ea typeface="Calibri" panose="020F0502020204030204" pitchFamily="34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</a:rPr>
              <a:t>2022 </a:t>
            </a:r>
            <a:r>
              <a:rPr lang="ru-RU" sz="1400" b="1" dirty="0" smtClean="0">
                <a:ea typeface="Calibri" panose="020F0502020204030204" pitchFamily="34" charset="0"/>
              </a:rPr>
              <a:t>ГОДУ </a:t>
            </a:r>
            <a:r>
              <a:rPr lang="ru-RU" sz="1400" b="1" dirty="0">
                <a:ea typeface="Calibri" panose="020F0502020204030204" pitchFamily="34" charset="0"/>
              </a:rPr>
              <a:t>«РЖД ЛОГИСТИКА» </a:t>
            </a:r>
            <a:r>
              <a:rPr lang="ru-RU" sz="1400" b="1" dirty="0" smtClean="0">
                <a:ea typeface="Calibri" panose="020F0502020204030204" pitchFamily="34" charset="0"/>
              </a:rPr>
              <a:t>ОСУЩЕСТВЛЯЛА ПЕРЕВОЗКИ ГРУЗОВ ПО </a:t>
            </a:r>
            <a:r>
              <a:rPr lang="ru-RU" sz="1400" b="1" dirty="0">
                <a:ea typeface="Calibri" panose="020F0502020204030204" pitchFamily="34" charset="0"/>
              </a:rPr>
              <a:t>МТК «СЕВЕР – ЮГ</a:t>
            </a:r>
            <a:r>
              <a:rPr lang="ru-RU" sz="1400" b="1" dirty="0" smtClean="0">
                <a:ea typeface="Calibri" panose="020F0502020204030204" pitchFamily="34" charset="0"/>
              </a:rPr>
              <a:t>»,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 smtClean="0">
                <a:ea typeface="Calibri" panose="020F0502020204030204" pitchFamily="34" charset="0"/>
              </a:rPr>
              <a:t>ОБЪЕМ ПЕРЕВОЗОК ВЫРОС В</a:t>
            </a:r>
            <a:endParaRPr lang="ru-RU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560540" y="1554319"/>
            <a:ext cx="202170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3300" b="1" dirty="0" smtClean="0">
                <a:solidFill>
                  <a:schemeClr val="accent4"/>
                </a:solidFill>
                <a:ea typeface="Calibri" panose="020F0502020204030204" pitchFamily="34" charset="0"/>
              </a:rPr>
              <a:t>7,5 РАЗ</a:t>
            </a:r>
            <a:endParaRPr lang="ru-RU" sz="3300" dirty="0">
              <a:solidFill>
                <a:schemeClr val="accent4"/>
              </a:solidFill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258802"/>
            <a:ext cx="6317319" cy="2449676"/>
          </a:xfrm>
          <a:prstGeom prst="rect">
            <a:avLst/>
          </a:prstGeom>
          <a:pattFill prst="lt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228433"/>
              </p:ext>
            </p:extLst>
          </p:nvPr>
        </p:nvGraphicFramePr>
        <p:xfrm>
          <a:off x="593129" y="2258803"/>
          <a:ext cx="5392959" cy="238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5" name="Picture 217">
            <a:extLst>
              <a:ext uri="{FF2B5EF4-FFF2-40B4-BE49-F238E27FC236}">
                <a16:creationId xmlns:a16="http://schemas.microsoft.com/office/drawing/2014/main" id="{5F9158DC-86AB-12F2-890D-6D152E1B5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268" y="4808096"/>
            <a:ext cx="3292928" cy="1626824"/>
          </a:xfrm>
          <a:prstGeom prst="rect">
            <a:avLst/>
          </a:prstGeom>
        </p:spPr>
      </p:pic>
      <p:graphicFrame>
        <p:nvGraphicFramePr>
          <p:cNvPr id="27" name="Chart 226">
            <a:extLst>
              <a:ext uri="{FF2B5EF4-FFF2-40B4-BE49-F238E27FC236}">
                <a16:creationId xmlns:a16="http://schemas.microsoft.com/office/drawing/2014/main" id="{1F8A6A4E-02B7-B742-D7C9-0723CCD443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083975"/>
              </p:ext>
            </p:extLst>
          </p:nvPr>
        </p:nvGraphicFramePr>
        <p:xfrm>
          <a:off x="555300" y="4873316"/>
          <a:ext cx="2433561" cy="162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B92B7CF-4519-F638-DE99-6F8449CB82D5}"/>
              </a:ext>
            </a:extLst>
          </p:cNvPr>
          <p:cNvSpPr txBox="1"/>
          <p:nvPr/>
        </p:nvSpPr>
        <p:spPr>
          <a:xfrm>
            <a:off x="496771" y="5161571"/>
            <a:ext cx="16186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4"/>
                </a:solidFill>
                <a:cs typeface="A Nasr" panose="02000000000000000000" pitchFamily="2" charset="-78"/>
              </a:rPr>
              <a:t>60</a:t>
            </a:r>
            <a:r>
              <a:rPr lang="en-US" sz="3300" b="1" dirty="0" smtClean="0">
                <a:solidFill>
                  <a:schemeClr val="accent4"/>
                </a:solidFill>
                <a:cs typeface="A Nasr" panose="02000000000000000000" pitchFamily="2" charset="-78"/>
              </a:rPr>
              <a:t>%</a:t>
            </a:r>
            <a:endParaRPr lang="en-US" sz="1500" b="1" dirty="0">
              <a:solidFill>
                <a:schemeClr val="accent4"/>
              </a:solidFill>
              <a:cs typeface="A Nasr" panose="02000000000000000000" pitchFamily="2" charset="-7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0151" y="4808096"/>
            <a:ext cx="2290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chemeClr val="accent4"/>
              </a:buClr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Мощности южных портов задействованы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на</a:t>
            </a:r>
            <a:endParaRPr lang="ru-RU" sz="1200" dirty="0">
              <a:solidFill>
                <a:schemeClr val="tx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7476" y="5173398"/>
            <a:ext cx="4571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solidFill>
                  <a:schemeClr val="accent4"/>
                </a:solidFill>
                <a:cs typeface="A Nasr" panose="02000000000000000000" pitchFamily="2" charset="-78"/>
              </a:rPr>
              <a:t>**</a:t>
            </a:r>
            <a:endParaRPr lang="en-US" sz="1500" b="1" dirty="0">
              <a:solidFill>
                <a:schemeClr val="accent4"/>
              </a:solidFill>
              <a:cs typeface="A Nas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25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600323" y="3687684"/>
            <a:ext cx="3628445" cy="2292033"/>
          </a:xfrm>
          <a:prstGeom prst="rect">
            <a:avLst/>
          </a:prstGeom>
          <a:pattFill prst="lt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109382"/>
            <a:ext cx="3489512" cy="5331759"/>
          </a:xfrm>
          <a:prstGeom prst="rect">
            <a:avLst/>
          </a:prstGeom>
          <a:pattFill prst="lt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ВОСТОЧНЫЙ МАРШРУТ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7983" y="2229150"/>
            <a:ext cx="21830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Объем перевозок:</a:t>
            </a:r>
            <a:br>
              <a:rPr lang="ru-RU" sz="1400" dirty="0" smtClean="0"/>
            </a:br>
            <a:r>
              <a:rPr lang="ru-RU" sz="1400" dirty="0" smtClean="0"/>
              <a:t>2021</a:t>
            </a:r>
            <a:r>
              <a:rPr lang="en-US" sz="1400" dirty="0" smtClean="0"/>
              <a:t>/202</a:t>
            </a:r>
            <a:r>
              <a:rPr lang="ru-RU" sz="1400" smtClean="0"/>
              <a:t>2</a:t>
            </a:r>
            <a:endParaRPr lang="en-US" sz="1400" dirty="0" smtClean="0"/>
          </a:p>
          <a:p>
            <a:r>
              <a:rPr lang="ru-RU" sz="1400" b="1" dirty="0" smtClean="0">
                <a:solidFill>
                  <a:schemeClr val="accent4"/>
                </a:solidFill>
              </a:rPr>
              <a:t>практически абсолютный рост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b="1" dirty="0">
              <a:solidFill>
                <a:schemeClr val="accent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8054" y="1299934"/>
            <a:ext cx="2183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Пропускная способность: </a:t>
            </a:r>
            <a:br>
              <a:rPr lang="ru-RU" sz="1400" dirty="0" smtClean="0"/>
            </a:br>
            <a:r>
              <a:rPr lang="ru-RU" sz="1400" b="1" dirty="0" smtClean="0">
                <a:solidFill>
                  <a:schemeClr val="accent4"/>
                </a:solidFill>
              </a:rPr>
              <a:t>до 15 млн тонн</a:t>
            </a:r>
            <a:endParaRPr lang="ru-RU" sz="1400" b="1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57110" y="3604438"/>
            <a:ext cx="2107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Сильные стороны:</a:t>
            </a:r>
            <a:endParaRPr lang="ru-RU" sz="1400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t="-296" r="8210" b="296"/>
          <a:stretch/>
        </p:blipFill>
        <p:spPr>
          <a:xfrm>
            <a:off x="3609980" y="1125182"/>
            <a:ext cx="1727708" cy="1620170"/>
          </a:xfrm>
          <a:prstGeom prst="rect">
            <a:avLst/>
          </a:prstGeom>
          <a:effectLst/>
        </p:spPr>
      </p:pic>
      <p:grpSp>
        <p:nvGrpSpPr>
          <p:cNvPr id="6" name="Группа 5"/>
          <p:cNvGrpSpPr/>
          <p:nvPr/>
        </p:nvGrpSpPr>
        <p:grpSpPr>
          <a:xfrm>
            <a:off x="11160673" y="1463827"/>
            <a:ext cx="1092200" cy="851264"/>
            <a:chOff x="9599266" y="1174756"/>
            <a:chExt cx="1092200" cy="851264"/>
          </a:xfrm>
        </p:grpSpPr>
        <p:sp>
          <p:nvSpPr>
            <p:cNvPr id="4" name="Овал 3"/>
            <p:cNvSpPr/>
            <p:nvPr/>
          </p:nvSpPr>
          <p:spPr>
            <a:xfrm>
              <a:off x="9719734" y="1174756"/>
              <a:ext cx="851264" cy="8512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599266" y="1497057"/>
              <a:ext cx="109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3300" b="1" dirty="0" smtClean="0">
                  <a:solidFill>
                    <a:schemeClr val="bg1"/>
                  </a:solidFill>
                </a:rPr>
                <a:t>20</a:t>
              </a:r>
              <a:br>
                <a:rPr lang="ru-RU" sz="3300" b="1" dirty="0" smtClean="0">
                  <a:solidFill>
                    <a:schemeClr val="bg1"/>
                  </a:solidFill>
                </a:rPr>
              </a:br>
              <a:r>
                <a:rPr lang="ru-RU" sz="1400" b="1" dirty="0" smtClean="0">
                  <a:solidFill>
                    <a:schemeClr val="bg1"/>
                  </a:solidFill>
                </a:rPr>
                <a:t>дней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8318470" y="1588620"/>
            <a:ext cx="2962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4"/>
                </a:solidFill>
              </a:rPr>
              <a:t>Сроки доставки:</a:t>
            </a:r>
          </a:p>
          <a:p>
            <a:r>
              <a:rPr lang="ru-RU" sz="1600" b="1" dirty="0" smtClean="0">
                <a:solidFill>
                  <a:schemeClr val="accent4"/>
                </a:solidFill>
              </a:rPr>
              <a:t>Москва - </a:t>
            </a:r>
            <a:r>
              <a:rPr lang="ru-RU" sz="1600" b="1" dirty="0">
                <a:solidFill>
                  <a:schemeClr val="accent4"/>
                </a:solidFill>
              </a:rPr>
              <a:t>Бендер-Аббас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8510" y="4271557"/>
            <a:ext cx="334079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>Больший </a:t>
            </a:r>
            <a:r>
              <a:rPr lang="ru-RU" sz="1050" dirty="0">
                <a:solidFill>
                  <a:schemeClr val="tx1">
                    <a:lumMod val="50000"/>
                  </a:schemeClr>
                </a:solidFill>
              </a:rPr>
              <a:t>географический охват потенциальной грузовой базы </a:t>
            </a: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ru-RU" sz="1050" dirty="0">
                <a:solidFill>
                  <a:schemeClr val="tx1">
                    <a:lumMod val="50000"/>
                  </a:schemeClr>
                </a:solidFill>
              </a:rPr>
              <a:t>не только центральные регионы России, </a:t>
            </a: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>но </a:t>
            </a:r>
            <a:r>
              <a:rPr lang="ru-RU" sz="1050" dirty="0">
                <a:solidFill>
                  <a:schemeClr val="tx1">
                    <a:lumMod val="50000"/>
                  </a:schemeClr>
                </a:solidFill>
              </a:rPr>
              <a:t>и Урал, Сибирь);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>Сформированный </a:t>
            </a:r>
            <a:r>
              <a:rPr lang="ru-RU" sz="1050" dirty="0">
                <a:solidFill>
                  <a:schemeClr val="tx1">
                    <a:lumMod val="50000"/>
                  </a:schemeClr>
                </a:solidFill>
              </a:rPr>
              <a:t>сервис (осуществляются регулярные отправки контейнерных поездов);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>Меньший </a:t>
            </a:r>
            <a:r>
              <a:rPr lang="ru-RU" sz="1050" dirty="0">
                <a:solidFill>
                  <a:schemeClr val="tx1">
                    <a:lumMod val="50000"/>
                  </a:schemeClr>
                </a:solidFill>
              </a:rPr>
              <a:t>срок перевозки в сравнении </a:t>
            </a: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>с </a:t>
            </a:r>
            <a:r>
              <a:rPr lang="ru-RU" sz="1050" dirty="0">
                <a:solidFill>
                  <a:schemeClr val="tx1">
                    <a:lumMod val="50000"/>
                  </a:schemeClr>
                </a:solidFill>
              </a:rPr>
              <a:t>западной веткой;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</a:rPr>
              <a:t>Применение </a:t>
            </a:r>
            <a:r>
              <a:rPr lang="ru-RU" sz="1050" dirty="0">
                <a:solidFill>
                  <a:schemeClr val="tx1">
                    <a:lumMod val="50000"/>
                  </a:schemeClr>
                </a:solidFill>
              </a:rPr>
              <a:t>специальных тарифов.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6" t="13101" r="31604" b="68207"/>
          <a:stretch/>
        </p:blipFill>
        <p:spPr>
          <a:xfrm>
            <a:off x="212724" y="1177347"/>
            <a:ext cx="971233" cy="10548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6" t="13101" r="18656" b="68207"/>
          <a:stretch/>
        </p:blipFill>
        <p:spPr>
          <a:xfrm>
            <a:off x="213286" y="2205494"/>
            <a:ext cx="984097" cy="10548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t="76494" r="58866" b="6521"/>
          <a:stretch/>
        </p:blipFill>
        <p:spPr>
          <a:xfrm>
            <a:off x="214448" y="3243410"/>
            <a:ext cx="942662" cy="9585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630119" y="3758326"/>
            <a:ext cx="3417398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Расширена номенклатура перевозимых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грузов, среди них: бумага, металлы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, мебель, продукты питания </a:t>
            </a:r>
          </a:p>
          <a:p>
            <a:pPr>
              <a:lnSpc>
                <a:spcPts val="1500"/>
              </a:lnSpc>
            </a:pPr>
            <a:endParaRPr lang="ru-RU" sz="1200" dirty="0" smtClean="0">
              <a:solidFill>
                <a:schemeClr val="tx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just">
              <a:lnSpc>
                <a:spcPts val="1500"/>
              </a:lnSpc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Масштабирование географии сервиса в регионы (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уже выполняются перевозки из Челябинской области, Республики Карелия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ts val="1500"/>
              </a:lnSpc>
            </a:pPr>
            <a:endParaRPr lang="ru-RU" sz="1200" dirty="0">
              <a:solidFill>
                <a:schemeClr val="tx1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just">
              <a:lnSpc>
                <a:spcPts val="1500"/>
              </a:lnSpc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</a:rPr>
              <a:t>Стартовали перевозки бумаги из Ирана в Россию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150087" y="1042768"/>
            <a:ext cx="4041913" cy="375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Сервис РЖДЛ по  МТК «Север-Юг»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93352" y="3341808"/>
            <a:ext cx="3605620" cy="375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noProof="0" dirty="0" smtClean="0">
                <a:solidFill>
                  <a:prstClr val="white"/>
                </a:solidFill>
                <a:latin typeface="Verdana"/>
              </a:rPr>
              <a:t>Достижения в рамках сервиса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133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 rtl="0"/>
            <a:r>
              <a:rPr lang="ru-RU" dirty="0">
                <a:solidFill>
                  <a:srgbClr val="44546A"/>
                </a:solidFill>
              </a:rPr>
              <a:t>ЛОГИСТИКА АГРО и ФАРМАЦЕВТИЧЕСКИХ </a:t>
            </a:r>
            <a:r>
              <a:rPr lang="ru-RU" dirty="0" smtClean="0">
                <a:solidFill>
                  <a:srgbClr val="44546A"/>
                </a:solidFill>
              </a:rPr>
              <a:t>ГРУЗОВ</a:t>
            </a:r>
            <a:endParaRPr lang="ru-RU" dirty="0">
              <a:solidFill>
                <a:srgbClr val="44546A"/>
              </a:solidFill>
            </a:endParaRPr>
          </a:p>
        </p:txBody>
      </p:sp>
      <p:sp>
        <p:nvSpPr>
          <p:cNvPr id="4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1023637"/>
            <a:ext cx="12192000" cy="861585"/>
          </a:xfrm>
          <a:prstGeom prst="rect">
            <a:avLst/>
          </a:prstGeom>
          <a:pattFill prst="lt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459435" y="400303"/>
            <a:ext cx="36487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8465C"/>
                </a:solidFill>
                <a:latin typeface="Verdana"/>
                <a:cs typeface="Verdana"/>
              </a:rPr>
              <a:t>МАРШРУТЫ</a:t>
            </a:r>
            <a:r>
              <a:rPr sz="1400" b="1" spc="-75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spc="10" dirty="0">
                <a:solidFill>
                  <a:srgbClr val="28465C"/>
                </a:solidFill>
                <a:latin typeface="Verdana"/>
                <a:cs typeface="Verdana"/>
              </a:rPr>
              <a:t>РЖДЛ</a:t>
            </a:r>
            <a:r>
              <a:rPr sz="1400" b="1" spc="-40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spc="5" dirty="0">
                <a:solidFill>
                  <a:srgbClr val="28465C"/>
                </a:solidFill>
                <a:latin typeface="Verdana"/>
                <a:cs typeface="Verdana"/>
              </a:rPr>
              <a:t>МТК</a:t>
            </a:r>
            <a:r>
              <a:rPr sz="1400" b="1" spc="-60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spc="5" dirty="0">
                <a:solidFill>
                  <a:srgbClr val="28465C"/>
                </a:solidFill>
                <a:latin typeface="Verdana"/>
                <a:cs typeface="Verdana"/>
              </a:rPr>
              <a:t>СЕВЕР</a:t>
            </a:r>
            <a:r>
              <a:rPr sz="1400" b="1" spc="-30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28465C"/>
                </a:solidFill>
                <a:latin typeface="Verdana"/>
                <a:cs typeface="Verdana"/>
              </a:rPr>
              <a:t>-</a:t>
            </a:r>
            <a:r>
              <a:rPr sz="1400" b="1" spc="-50" dirty="0">
                <a:solidFill>
                  <a:srgbClr val="28465C"/>
                </a:solidFill>
                <a:latin typeface="Verdana"/>
                <a:cs typeface="Verdana"/>
              </a:rPr>
              <a:t> </a:t>
            </a:r>
            <a:r>
              <a:rPr sz="1400" b="1" spc="10" dirty="0">
                <a:solidFill>
                  <a:srgbClr val="28465C"/>
                </a:solidFill>
                <a:latin typeface="Verdana"/>
                <a:cs typeface="Verdana"/>
              </a:rPr>
              <a:t>ЮГ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719" y="1255710"/>
            <a:ext cx="11014075" cy="4482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lang="ru-RU" sz="1400" b="1" dirty="0"/>
              <a:t>Развитие АО «РЖД Логистика» нового сервиса – по восточной ветке МТК «Север – Юг» расширит экспортные и импортные возможности внешнеторговых отношений стран – участниц МТК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67885" y="5982567"/>
            <a:ext cx="108090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предоставить клиенту полный комплекс услуг в рамках перевозки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67885" y="5298862"/>
            <a:ext cx="8383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Широкие возможности инфраструктуры стран-участниц коридора</a:t>
            </a:r>
            <a:endParaRPr lang="ru-RU" sz="1200" dirty="0">
              <a:solidFill>
                <a:schemeClr val="tx1">
                  <a:lumMod val="50000"/>
                </a:schemeClr>
              </a:solidFill>
              <a:cs typeface="Verdan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67885" y="4573755"/>
            <a:ext cx="8383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Полная сохранность груза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67885" y="3890050"/>
            <a:ext cx="11029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Широкая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номенклатура перевозимых грузов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7885" y="3167283"/>
            <a:ext cx="11029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Отсутствие зависимости от погодных условий и прогнозируемые сроки доставки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67885" y="2513225"/>
            <a:ext cx="11029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Обширная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география отправок, проработка маршрута с учетом индивидуальных потребностей клиента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88108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60"/>
              </a:spcBef>
            </a:pPr>
            <a:r>
              <a:rPr lang="ru-RU" sz="1400" b="1" spc="60" dirty="0">
                <a:solidFill>
                  <a:srgbClr val="923A91"/>
                </a:solidFill>
                <a:cs typeface="Verdana"/>
              </a:rPr>
              <a:t>ПРЕИМУЩЕСТВА</a:t>
            </a:r>
            <a:r>
              <a:rPr lang="ru-RU" sz="1400" b="1" spc="175" dirty="0">
                <a:solidFill>
                  <a:srgbClr val="923A91"/>
                </a:solidFill>
                <a:cs typeface="Verdana"/>
              </a:rPr>
              <a:t> </a:t>
            </a:r>
            <a:r>
              <a:rPr lang="ru-RU" sz="1400" b="1" spc="55" dirty="0">
                <a:solidFill>
                  <a:srgbClr val="923A91"/>
                </a:solidFill>
                <a:cs typeface="Verdana"/>
              </a:rPr>
              <a:t>СЕРВИСА</a:t>
            </a:r>
            <a:r>
              <a:rPr lang="ru-RU" sz="1400" b="1" spc="50" dirty="0">
                <a:solidFill>
                  <a:srgbClr val="923A91"/>
                </a:solidFill>
                <a:cs typeface="Verdana"/>
              </a:rPr>
              <a:t> </a:t>
            </a:r>
            <a:r>
              <a:rPr lang="ru-RU" sz="1400" b="1" spc="55" dirty="0">
                <a:solidFill>
                  <a:srgbClr val="923A91"/>
                </a:solidFill>
                <a:cs typeface="Verdana"/>
              </a:rPr>
              <a:t>РЖДЛ</a:t>
            </a:r>
            <a:r>
              <a:rPr lang="ru-RU" sz="1400" b="1" spc="130" dirty="0">
                <a:solidFill>
                  <a:srgbClr val="923A91"/>
                </a:solidFill>
                <a:cs typeface="Verdana"/>
              </a:rPr>
              <a:t> </a:t>
            </a:r>
            <a:r>
              <a:rPr lang="ru-RU" sz="1400" b="1" spc="55" dirty="0">
                <a:solidFill>
                  <a:srgbClr val="923A91"/>
                </a:solidFill>
                <a:cs typeface="Verdana"/>
              </a:rPr>
              <a:t>МТК</a:t>
            </a:r>
            <a:r>
              <a:rPr lang="ru-RU" sz="1400" b="1" spc="95" dirty="0">
                <a:solidFill>
                  <a:srgbClr val="923A91"/>
                </a:solidFill>
                <a:cs typeface="Verdana"/>
              </a:rPr>
              <a:t> </a:t>
            </a:r>
            <a:r>
              <a:rPr lang="ru-RU" sz="1400" b="1" spc="60" dirty="0">
                <a:solidFill>
                  <a:srgbClr val="923A91"/>
                </a:solidFill>
                <a:cs typeface="Verdana"/>
              </a:rPr>
              <a:t>СЕВЕР-ЮГ</a:t>
            </a:r>
            <a:endParaRPr lang="ru-RU" sz="1400" dirty="0"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7" t="13469" r="7700" b="68985"/>
          <a:stretch/>
        </p:blipFill>
        <p:spPr>
          <a:xfrm>
            <a:off x="1676315" y="4338750"/>
            <a:ext cx="717247" cy="7348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4" t="35508" r="31783" b="47227"/>
          <a:stretch/>
        </p:blipFill>
        <p:spPr>
          <a:xfrm>
            <a:off x="1676315" y="2318502"/>
            <a:ext cx="717247" cy="723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76776" r="85790" b="6099"/>
          <a:stretch/>
        </p:blipFill>
        <p:spPr>
          <a:xfrm>
            <a:off x="1680198" y="2988374"/>
            <a:ext cx="717247" cy="7172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4" t="57335" r="18912" b="25400"/>
          <a:stretch/>
        </p:blipFill>
        <p:spPr>
          <a:xfrm>
            <a:off x="1682194" y="3679004"/>
            <a:ext cx="711368" cy="7231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t="57264" r="58866" b="25611"/>
          <a:stretch/>
        </p:blipFill>
        <p:spPr>
          <a:xfrm>
            <a:off x="1680022" y="5074380"/>
            <a:ext cx="699610" cy="7172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t="76494" r="58866" b="6521"/>
          <a:stretch/>
        </p:blipFill>
        <p:spPr>
          <a:xfrm>
            <a:off x="1680022" y="5765383"/>
            <a:ext cx="699610" cy="711368"/>
          </a:xfrm>
          <a:prstGeom prst="rect">
            <a:avLst/>
          </a:prstGeom>
        </p:spPr>
      </p:pic>
      <p:sp>
        <p:nvSpPr>
          <p:cNvPr id="26" name="Holder 6"/>
          <p:cNvSpPr txBox="1">
            <a:spLocks/>
          </p:cNvSpPr>
          <p:nvPr/>
        </p:nvSpPr>
        <p:spPr>
          <a:xfrm>
            <a:off x="380510" y="6612607"/>
            <a:ext cx="103716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ctr"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3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022883"/>
            <a:ext cx="12192000" cy="5445369"/>
          </a:xfrm>
          <a:prstGeom prst="rect">
            <a:avLst/>
          </a:prstGeom>
          <a:pattFill prst="lt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89213" y="1868659"/>
            <a:ext cx="2456597" cy="395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Отправка груза в вагоне 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/>
            </a:r>
            <a:b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со сменой тележек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80510" y="446875"/>
            <a:ext cx="9873833" cy="322675"/>
          </a:xfrm>
        </p:spPr>
        <p:txBody>
          <a:bodyPr/>
          <a:lstStyle/>
          <a:p>
            <a:r>
              <a:rPr lang="ru-RU" dirty="0" smtClean="0"/>
              <a:t>СЕРВИС, ПРЕДЛАГАЕМЫЙ АО «РЖД ЛОГИСТИКА» НА ПОГРАНИЧНОМ ПЕРЕХОДЕ САРАХС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9212" y="1197264"/>
            <a:ext cx="10665726" cy="475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200" b="1" dirty="0">
                <a:solidFill>
                  <a:schemeClr val="accent4"/>
                </a:solidFill>
              </a:rPr>
              <a:t>По прибытию на станцию </a:t>
            </a:r>
            <a:r>
              <a:rPr lang="ru-RU" sz="1200" b="1" dirty="0" err="1">
                <a:solidFill>
                  <a:schemeClr val="accent4"/>
                </a:solidFill>
              </a:rPr>
              <a:t>Сарахс</a:t>
            </a:r>
            <a:r>
              <a:rPr lang="ru-RU" sz="1200" b="1" dirty="0">
                <a:solidFill>
                  <a:schemeClr val="accent4"/>
                </a:solidFill>
              </a:rPr>
              <a:t> </a:t>
            </a:r>
            <a:r>
              <a:rPr lang="ru-RU" sz="1200" b="1" dirty="0" err="1">
                <a:solidFill>
                  <a:schemeClr val="accent4"/>
                </a:solidFill>
              </a:rPr>
              <a:t>эксп</a:t>
            </a:r>
            <a:r>
              <a:rPr lang="ru-RU" sz="1200" b="1" dirty="0">
                <a:solidFill>
                  <a:schemeClr val="accent4"/>
                </a:solidFill>
              </a:rPr>
              <a:t>. АО «РЖД Логистика» </a:t>
            </a:r>
            <a:r>
              <a:rPr lang="ru-RU" sz="1200" b="1" dirty="0" smtClean="0">
                <a:solidFill>
                  <a:schemeClr val="accent4"/>
                </a:solidFill>
              </a:rPr>
              <a:t>с </a:t>
            </a:r>
            <a:r>
              <a:rPr lang="ru-RU" sz="1200" b="1" dirty="0">
                <a:solidFill>
                  <a:schemeClr val="accent4"/>
                </a:solidFill>
              </a:rPr>
              <a:t>помощью надежных партнеров готово оказать </a:t>
            </a:r>
            <a:r>
              <a:rPr lang="ru-RU" sz="1200" b="1" dirty="0" smtClean="0">
                <a:solidFill>
                  <a:schemeClr val="accent4"/>
                </a:solidFill>
              </a:rPr>
              <a:t/>
            </a:r>
            <a:br>
              <a:rPr lang="ru-RU" sz="1200" b="1" dirty="0" smtClean="0">
                <a:solidFill>
                  <a:schemeClr val="accent4"/>
                </a:solidFill>
              </a:rPr>
            </a:br>
            <a:r>
              <a:rPr lang="ru-RU" sz="1200" b="1" dirty="0" smtClean="0">
                <a:solidFill>
                  <a:schemeClr val="accent4"/>
                </a:solidFill>
              </a:rPr>
              <a:t>следующие </a:t>
            </a:r>
            <a:r>
              <a:rPr lang="ru-RU" sz="1200" b="1" dirty="0">
                <a:solidFill>
                  <a:schemeClr val="accent4"/>
                </a:solidFill>
              </a:rPr>
              <a:t>услуги по дальнейшей </a:t>
            </a:r>
            <a:r>
              <a:rPr lang="ru-RU" sz="1200" b="1" dirty="0" smtClean="0">
                <a:solidFill>
                  <a:schemeClr val="accent4"/>
                </a:solidFill>
              </a:rPr>
              <a:t>отправке груза</a:t>
            </a:r>
            <a:endParaRPr lang="ru-RU" sz="1200" b="1" dirty="0">
              <a:solidFill>
                <a:schemeClr val="accent4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8" y="2261406"/>
            <a:ext cx="2171666" cy="162874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8" y="4003185"/>
            <a:ext cx="2171666" cy="162874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425589" y="1868659"/>
            <a:ext cx="2456597" cy="395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ru-RU" sz="900" b="1" dirty="0">
                <a:solidFill>
                  <a:srgbClr val="44546A"/>
                </a:solidFill>
              </a:rPr>
              <a:t>Отправка груза с перегрузом </a:t>
            </a:r>
            <a:r>
              <a:rPr lang="ru-RU" sz="900" b="1" dirty="0" smtClean="0">
                <a:solidFill>
                  <a:srgbClr val="44546A"/>
                </a:solidFill>
              </a:rPr>
              <a:t/>
            </a:r>
            <a:br>
              <a:rPr lang="ru-RU" sz="900" b="1" dirty="0" smtClean="0">
                <a:solidFill>
                  <a:srgbClr val="44546A"/>
                </a:solidFill>
              </a:rPr>
            </a:br>
            <a:r>
              <a:rPr lang="ru-RU" sz="900" b="1" dirty="0" smtClean="0">
                <a:solidFill>
                  <a:srgbClr val="44546A"/>
                </a:solidFill>
              </a:rPr>
              <a:t>в </a:t>
            </a:r>
            <a:r>
              <a:rPr lang="ru-RU" sz="900" b="1" dirty="0">
                <a:solidFill>
                  <a:srgbClr val="44546A"/>
                </a:solidFill>
              </a:rPr>
              <a:t>вагон, автомобиль, контейнер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161965" y="1868659"/>
            <a:ext cx="2456597" cy="395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ru-RU" sz="900" b="1" dirty="0">
                <a:solidFill>
                  <a:srgbClr val="44546A"/>
                </a:solidFill>
              </a:rPr>
              <a:t>Накопление и отправка грузов через крытый склад либо открытую площадку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898341" y="1868659"/>
            <a:ext cx="2456597" cy="395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ru-RU" sz="900" b="1" dirty="0">
                <a:solidFill>
                  <a:srgbClr val="44546A"/>
                </a:solidFill>
              </a:rPr>
              <a:t>Перевалка и тарирование сыпучих грузов для дальнейшей отправки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/>
          <a:stretch/>
        </p:blipFill>
        <p:spPr>
          <a:xfrm>
            <a:off x="3507475" y="2261406"/>
            <a:ext cx="2206848" cy="162874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 b="16025"/>
          <a:stretch/>
        </p:blipFill>
        <p:spPr>
          <a:xfrm>
            <a:off x="3507475" y="4003186"/>
            <a:ext cx="2206848" cy="163334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>
          <a:xfrm>
            <a:off x="6304430" y="2408830"/>
            <a:ext cx="2171666" cy="14813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30" y="4003185"/>
            <a:ext cx="2171666" cy="162874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4"/>
          <a:stretch/>
        </p:blipFill>
        <p:spPr>
          <a:xfrm flipH="1">
            <a:off x="9017604" y="3999442"/>
            <a:ext cx="2200856" cy="163708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3"/>
          <a:stretch/>
        </p:blipFill>
        <p:spPr>
          <a:xfrm>
            <a:off x="9017604" y="2408830"/>
            <a:ext cx="2200856" cy="148078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6" t="13101" r="18656" b="68207"/>
          <a:stretch/>
        </p:blipFill>
        <p:spPr>
          <a:xfrm>
            <a:off x="9629548" y="3306977"/>
            <a:ext cx="1195753" cy="128172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5" t="35099" r="58142" b="47349"/>
          <a:stretch/>
        </p:blipFill>
        <p:spPr>
          <a:xfrm>
            <a:off x="1274929" y="3363669"/>
            <a:ext cx="1281723" cy="120357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6" t="35440" r="18656" b="47349"/>
          <a:stretch/>
        </p:blipFill>
        <p:spPr>
          <a:xfrm>
            <a:off x="6822356" y="3375392"/>
            <a:ext cx="1195753" cy="1180124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56755" r="71219" b="25579"/>
          <a:stretch/>
        </p:blipFill>
        <p:spPr>
          <a:xfrm>
            <a:off x="4028656" y="3363669"/>
            <a:ext cx="1250462" cy="12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ZDL">
  <a:themeElements>
    <a:clrScheme name="РЖД Логистика">
      <a:dk1>
        <a:srgbClr val="44546A"/>
      </a:dk1>
      <a:lt1>
        <a:sysClr val="window" lastClr="FFFFFF"/>
      </a:lt1>
      <a:dk2>
        <a:srgbClr val="44546A"/>
      </a:dk2>
      <a:lt2>
        <a:srgbClr val="D6DCE4"/>
      </a:lt2>
      <a:accent1>
        <a:srgbClr val="44546A"/>
      </a:accent1>
      <a:accent2>
        <a:srgbClr val="ED7D31"/>
      </a:accent2>
      <a:accent3>
        <a:srgbClr val="5B9BD5"/>
      </a:accent3>
      <a:accent4>
        <a:srgbClr val="9A3487"/>
      </a:accent4>
      <a:accent5>
        <a:srgbClr val="E73F22"/>
      </a:accent5>
      <a:accent6>
        <a:srgbClr val="70AD47"/>
      </a:accent6>
      <a:hlink>
        <a:srgbClr val="4472C4"/>
      </a:hlink>
      <a:folHlink>
        <a:srgbClr val="4472C4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pattFill prst="ltUpDiag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Шаблон презентаций 2021.pptx  -  только для чтения" id="{907EB642-A523-4A36-8FFF-BC2DA610566C}" vid="{F22ED413-BC22-4462-89F0-541FCD8797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2405</TotalTime>
  <Words>706</Words>
  <Application>Microsoft Office PowerPoint</Application>
  <PresentationFormat>Широкоэкранный</PresentationFormat>
  <Paragraphs>117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 Nasr</vt:lpstr>
      <vt:lpstr>Arial</vt:lpstr>
      <vt:lpstr>Calibri</vt:lpstr>
      <vt:lpstr>Times New Roman</vt:lpstr>
      <vt:lpstr>Verdana</vt:lpstr>
      <vt:lpstr>RZDL</vt:lpstr>
      <vt:lpstr>Office Theme</vt:lpstr>
      <vt:lpstr>МЕЖДУНАРОДНЫЙ ТРАНСПОРТНЫЙ КОРИДОР «СЕВЕР – ЮГ» </vt:lpstr>
      <vt:lpstr>ЛОГИСТИЧЕСКАЯ ЭКОСИСТЕМА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Фандеев Илья Владимирович</dc:creator>
  <cp:lastModifiedBy>Приемная ТПП Чувашии</cp:lastModifiedBy>
  <cp:revision>74</cp:revision>
  <cp:lastPrinted>2023-06-06T12:33:04Z</cp:lastPrinted>
  <dcterms:created xsi:type="dcterms:W3CDTF">2023-01-26T13:37:42Z</dcterms:created>
  <dcterms:modified xsi:type="dcterms:W3CDTF">2023-09-12T07:48:22Z</dcterms:modified>
</cp:coreProperties>
</file>